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sldIdLst>
    <p:sldId id="330" r:id="rId2"/>
    <p:sldId id="329" r:id="rId3"/>
    <p:sldId id="331" r:id="rId4"/>
    <p:sldId id="315" r:id="rId5"/>
    <p:sldId id="303" r:id="rId6"/>
    <p:sldId id="306" r:id="rId7"/>
    <p:sldId id="308" r:id="rId8"/>
    <p:sldId id="309" r:id="rId9"/>
    <p:sldId id="326" r:id="rId10"/>
    <p:sldId id="333" r:id="rId11"/>
    <p:sldId id="324" r:id="rId12"/>
    <p:sldId id="325" r:id="rId13"/>
    <p:sldId id="327" r:id="rId14"/>
    <p:sldId id="321" r:id="rId15"/>
    <p:sldId id="322" r:id="rId16"/>
    <p:sldId id="328" r:id="rId17"/>
    <p:sldId id="332" r:id="rId18"/>
    <p:sldId id="335" r:id="rId19"/>
    <p:sldId id="336" r:id="rId20"/>
    <p:sldId id="337" r:id="rId21"/>
    <p:sldId id="304" r:id="rId22"/>
    <p:sldId id="28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22F0BD4-F9D9-423C-B271-D8A8FEDF978D}">
          <p14:sldIdLst>
            <p14:sldId id="330"/>
            <p14:sldId id="329"/>
            <p14:sldId id="331"/>
            <p14:sldId id="315"/>
            <p14:sldId id="303"/>
            <p14:sldId id="306"/>
            <p14:sldId id="308"/>
            <p14:sldId id="309"/>
            <p14:sldId id="326"/>
            <p14:sldId id="333"/>
            <p14:sldId id="324"/>
            <p14:sldId id="325"/>
            <p14:sldId id="327"/>
            <p14:sldId id="321"/>
            <p14:sldId id="322"/>
            <p14:sldId id="328"/>
            <p14:sldId id="332"/>
            <p14:sldId id="335"/>
            <p14:sldId id="336"/>
            <p14:sldId id="337"/>
            <p14:sldId id="304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5AB5F-AD9F-4100-B32A-4747593B7557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39FE4-F215-48D4-A847-95F936497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683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EF4E0D7-E652-4B3D-B1D5-826C178CD45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908838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9A285-123C-425A-B243-EBA39EACF40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5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FD633-F931-42C2-BD5D-D8FA2AFCD012}" type="datetime1">
              <a:rPr lang="ru-RU" smtClean="0"/>
              <a:t>26.08.2022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fld id="{472C8C8A-9AB6-4392-A131-758DAE9481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419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6F093-4CC6-4CDD-8C9A-ACD9C919A260}" type="datetime1">
              <a:rPr lang="ru-RU" smtClean="0"/>
              <a:t>26.08.2022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07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2FDC4-355C-4311-99D6-1CA447118B08}" type="datetime1">
              <a:rPr lang="ru-RU" smtClean="0"/>
              <a:t>26.08.2022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666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07FB0-CE4B-4FBD-8589-4C3A6D1C70F1}" type="datetime1">
              <a:rPr lang="ru-RU" smtClean="0"/>
              <a:t>26.08.2022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36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E8E9-A630-4E4B-8564-A0036D50CF98}" type="datetime1">
              <a:rPr lang="ru-RU" smtClean="0"/>
              <a:t>26.08.2022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177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401B3-BB9D-4241-9F34-63CA4527759B}" type="datetime1">
              <a:rPr lang="ru-RU" smtClean="0"/>
              <a:t>26.08.2022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236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74FF1-08D6-4920-96AC-FF9ACF38FD94}" type="datetime1">
              <a:rPr lang="ru-RU" smtClean="0"/>
              <a:t>26.08.2022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262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79A4-61E4-4E26-BC67-AE23A32F9EAB}" type="datetime1">
              <a:rPr lang="ru-RU" smtClean="0"/>
              <a:t>26.08.2022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425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BBDA-943E-44CC-BDB7-E9BB3018A859}" type="datetime1">
              <a:rPr lang="ru-RU" smtClean="0"/>
              <a:t>26.08.2022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70197"/>
            <a:ext cx="2057400" cy="365125"/>
          </a:xfrm>
        </p:spPr>
        <p:txBody>
          <a:bodyPr/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fld id="{472C8C8A-9AB6-4392-A131-758DAE9481C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8425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43BE-F6FA-44C0-9594-9FAADE8A82AD}" type="datetime1">
              <a:rPr lang="ru-RU" smtClean="0"/>
              <a:t>26.08.2022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14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0BD21-7819-4DD2-87A8-D493AD71760E}" type="datetime1">
              <a:rPr lang="ru-RU" smtClean="0"/>
              <a:t>26.08.2022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518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C24FF-C81D-4A10-B89F-C62294D1E504}" type="datetime1">
              <a:rPr lang="ru-RU" smtClean="0"/>
              <a:t>26.08.2022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C8C8A-9AB6-4392-A131-758DAE948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35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12" Type="http://schemas.openxmlformats.org/officeDocument/2006/relationships/image" Target="../media/image6.png"/><Relationship Id="rId17" Type="http://schemas.openxmlformats.org/officeDocument/2006/relationships/hyperlink" Target="https://minobrnauki.gov.ru/" TargetMode="Externa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png"/><Relationship Id="rId5" Type="http://schemas.openxmlformats.org/officeDocument/2006/relationships/image" Target="../media/image1.emf"/><Relationship Id="rId15" Type="http://schemas.openxmlformats.org/officeDocument/2006/relationships/image" Target="../media/image9.png"/><Relationship Id="rId10" Type="http://schemas.openxmlformats.org/officeDocument/2006/relationships/image" Target="../media/image4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emf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7"/>
          <p:cNvGraphicFramePr>
            <a:graphicFrameLocks noChangeAspect="1"/>
          </p:cNvGraphicFramePr>
          <p:nvPr/>
        </p:nvGraphicFramePr>
        <p:xfrm>
          <a:off x="7731125" y="207963"/>
          <a:ext cx="1258888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CorelDRAW" r:id="rId4" imgW="2069280" imgH="1472040" progId="CorelDraw.Graphic.7">
                  <p:embed/>
                </p:oleObj>
              </mc:Choice>
              <mc:Fallback>
                <p:oleObj name="CorelDRAW" r:id="rId4" imgW="2069280" imgH="1472040" progId="CorelDraw.Graphic.7">
                  <p:embed/>
                  <p:pic>
                    <p:nvPicPr>
                      <p:cNvPr id="409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1125" y="207963"/>
                        <a:ext cx="1258888" cy="89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8"/>
          <p:cNvGraphicFramePr>
            <a:graphicFrameLocks noChangeAspect="1"/>
          </p:cNvGraphicFramePr>
          <p:nvPr/>
        </p:nvGraphicFramePr>
        <p:xfrm>
          <a:off x="6615113" y="207963"/>
          <a:ext cx="1103312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CorelDRAW" r:id="rId6" imgW="1785600" imgH="1451160" progId="CorelDraw.Graphic.7">
                  <p:embed/>
                </p:oleObj>
              </mc:Choice>
              <mc:Fallback>
                <p:oleObj name="CorelDRAW" r:id="rId6" imgW="1785600" imgH="1451160" progId="CorelDraw.Graphic.7">
                  <p:embed/>
                  <p:pic>
                    <p:nvPicPr>
                      <p:cNvPr id="409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5113" y="207963"/>
                        <a:ext cx="1103312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9"/>
          <p:cNvGraphicFramePr>
            <a:graphicFrameLocks noChangeAspect="1"/>
          </p:cNvGraphicFramePr>
          <p:nvPr/>
        </p:nvGraphicFramePr>
        <p:xfrm>
          <a:off x="5505450" y="211138"/>
          <a:ext cx="111125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CorelDRAW" r:id="rId8" imgW="1797840" imgH="1484640" progId="CorelDraw.Graphic.7">
                  <p:embed/>
                </p:oleObj>
              </mc:Choice>
              <mc:Fallback>
                <p:oleObj name="CorelDRAW" r:id="rId8" imgW="1797840" imgH="1484640" progId="CorelDraw.Graphic.7">
                  <p:embed/>
                  <p:pic>
                    <p:nvPicPr>
                      <p:cNvPr id="410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450" y="211138"/>
                        <a:ext cx="111125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15900"/>
            <a:ext cx="866775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79388"/>
            <a:ext cx="969963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215900"/>
            <a:ext cx="1433513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2159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15900"/>
            <a:ext cx="10445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27" descr="эмблемаБИП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1143000"/>
            <a:ext cx="547687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31" descr="Логотип СО РАН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43000"/>
            <a:ext cx="536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Rectangle 3"/>
          <p:cNvSpPr txBox="1">
            <a:spLocks noChangeArrowheads="1"/>
          </p:cNvSpPr>
          <p:nvPr/>
        </p:nvSpPr>
        <p:spPr bwMode="auto">
          <a:xfrm>
            <a:off x="350491" y="2258825"/>
            <a:ext cx="863952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Разработка цифровых моделей</a:t>
            </a:r>
          </a:p>
          <a:p>
            <a:pPr algn="ctr"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рельефа и ГИС моделирование зон затопления/осушения ключевых</a:t>
            </a:r>
          </a:p>
          <a:p>
            <a:pPr algn="ctr"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участков побережья озера Байкал в пределах административных границ</a:t>
            </a:r>
          </a:p>
          <a:p>
            <a:pPr algn="ctr"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Республики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Бурятия</a:t>
            </a: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V="1">
            <a:off x="2197100" y="3582278"/>
            <a:ext cx="4680000" cy="0"/>
          </a:xfrm>
          <a:prstGeom prst="line">
            <a:avLst/>
          </a:prstGeom>
          <a:noFill/>
          <a:ln w="19050">
            <a:solidFill>
              <a:srgbClr val="110795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2" name="Text Box 12"/>
          <p:cNvSpPr txBox="1">
            <a:spLocks noChangeArrowheads="1"/>
          </p:cNvSpPr>
          <p:nvPr/>
        </p:nvSpPr>
        <p:spPr bwMode="auto">
          <a:xfrm>
            <a:off x="1914317" y="1052513"/>
            <a:ext cx="53153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sz="1400" b="0" dirty="0" smtClean="0">
                <a:latin typeface="Arial" panose="020B0604020202020204" pitchFamily="34" charset="0"/>
              </a:rPr>
              <a:t>МИНИСТЕРСТВО НАУКИ И ВЫСШЕГО ОБРАЗОВАНИЯ РФ</a:t>
            </a:r>
            <a:endParaRPr lang="ru-RU" sz="1400" b="0" dirty="0" smtClean="0">
              <a:latin typeface="Arial" panose="020B0604020202020204" pitchFamily="34" charset="0"/>
              <a:hlinkClick r:id="rId1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0" dirty="0" smtClean="0">
                <a:latin typeface="Arial" panose="020B0604020202020204" pitchFamily="34" charset="0"/>
              </a:rPr>
              <a:t>РОССИЙСКАЯ АКАДЕМИЯ НАУК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0" dirty="0" smtClean="0">
                <a:latin typeface="Arial" panose="020B0604020202020204" pitchFamily="34" charset="0"/>
              </a:rPr>
              <a:t>СИБИРСКОЕ ОТДЕЛЕНИЕ</a:t>
            </a:r>
            <a:endParaRPr lang="ru-RU" altLang="ru-RU" sz="1400" b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0" dirty="0">
                <a:latin typeface="Arial" panose="020B0604020202020204" pitchFamily="34" charset="0"/>
              </a:rPr>
              <a:t>Байкальский институт природопользования</a:t>
            </a:r>
            <a:endParaRPr lang="en-US" altLang="ru-RU" sz="1400" b="0" dirty="0">
              <a:latin typeface="Arial" panose="020B0604020202020204" pitchFamily="34" charset="0"/>
            </a:endParaRPr>
          </a:p>
        </p:txBody>
      </p:sp>
      <p:sp>
        <p:nvSpPr>
          <p:cNvPr id="4111" name="Rectangle 3"/>
          <p:cNvSpPr txBox="1">
            <a:spLocks noChangeArrowheads="1"/>
          </p:cNvSpPr>
          <p:nvPr/>
        </p:nvSpPr>
        <p:spPr bwMode="auto">
          <a:xfrm>
            <a:off x="2524418" y="6452617"/>
            <a:ext cx="40951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sz="1400" b="0" dirty="0" smtClean="0">
                <a:latin typeface="Arial" panose="020B0604020202020204" pitchFamily="34" charset="0"/>
              </a:rPr>
              <a:t>Иркутская область, </a:t>
            </a:r>
            <a:r>
              <a:rPr lang="ru-RU" altLang="ru-RU" sz="1400" b="0" dirty="0" err="1" smtClean="0">
                <a:latin typeface="Arial" panose="020B0604020202020204" pitchFamily="34" charset="0"/>
              </a:rPr>
              <a:t>Курма</a:t>
            </a:r>
            <a:r>
              <a:rPr lang="ru-RU" altLang="ru-RU" sz="1400" b="0" dirty="0" smtClean="0">
                <a:latin typeface="Arial" panose="020B0604020202020204" pitchFamily="34" charset="0"/>
              </a:rPr>
              <a:t> 26.08.2022</a:t>
            </a:r>
            <a:endParaRPr lang="ru-RU" altLang="ru-RU" sz="1400" b="0" dirty="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5353" y="4803127"/>
            <a:ext cx="3571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к.т.н. </a:t>
            </a:r>
            <a:r>
              <a:rPr lang="ru-RU" dirty="0" err="1" smtClean="0"/>
              <a:t>с.н.с</a:t>
            </a:r>
            <a:r>
              <a:rPr lang="ru-RU" dirty="0" smtClean="0"/>
              <a:t>. БИП СО РАН</a:t>
            </a:r>
          </a:p>
          <a:p>
            <a:r>
              <a:rPr lang="ru-RU" dirty="0" err="1" smtClean="0"/>
              <a:t>Аюржанаев</a:t>
            </a:r>
            <a:r>
              <a:rPr lang="ru-RU" dirty="0" smtClean="0"/>
              <a:t> Александр Андреевич</a:t>
            </a:r>
          </a:p>
          <a:p>
            <a:r>
              <a:rPr lang="en-US" dirty="0" smtClean="0"/>
              <a:t>aaayurzhanaev@yandex.ru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48333" y="3753801"/>
            <a:ext cx="7047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КРУГЛЫЙ СТОЛ «Уровень </a:t>
            </a:r>
            <a:r>
              <a:rPr lang="ru-RU" b="1" dirty="0"/>
              <a:t>озера Байкал: влияние на экосистему, </a:t>
            </a:r>
            <a:r>
              <a:rPr lang="ru-RU" b="1" dirty="0" smtClean="0"/>
              <a:t>экономику и </a:t>
            </a:r>
            <a:r>
              <a:rPr lang="ru-RU" b="1" dirty="0"/>
              <a:t>инфраструктуру Байкальской природной территории»</a:t>
            </a:r>
            <a:r>
              <a:rPr lang="ru-RU" dirty="0"/>
              <a:t> </a:t>
            </a:r>
            <a:br>
              <a:rPr lang="ru-RU" dirty="0"/>
            </a:br>
            <a:endParaRPr lang="ru-RU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83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167957"/>
              </p:ext>
            </p:extLst>
          </p:nvPr>
        </p:nvGraphicFramePr>
        <p:xfrm>
          <a:off x="609600" y="1276667"/>
          <a:ext cx="7905749" cy="33693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84198">
                  <a:extLst>
                    <a:ext uri="{9D8B030D-6E8A-4147-A177-3AD203B41FA5}">
                      <a16:colId xmlns:a16="http://schemas.microsoft.com/office/drawing/2014/main" val="2180417263"/>
                    </a:ext>
                  </a:extLst>
                </a:gridCol>
                <a:gridCol w="1454402">
                  <a:extLst>
                    <a:ext uri="{9D8B030D-6E8A-4147-A177-3AD203B41FA5}">
                      <a16:colId xmlns:a16="http://schemas.microsoft.com/office/drawing/2014/main" val="361796677"/>
                    </a:ext>
                  </a:extLst>
                </a:gridCol>
                <a:gridCol w="1317171">
                  <a:extLst>
                    <a:ext uri="{9D8B030D-6E8A-4147-A177-3AD203B41FA5}">
                      <a16:colId xmlns:a16="http://schemas.microsoft.com/office/drawing/2014/main" val="2056157196"/>
                    </a:ext>
                  </a:extLst>
                </a:gridCol>
                <a:gridCol w="1180032">
                  <a:extLst>
                    <a:ext uri="{9D8B030D-6E8A-4147-A177-3AD203B41FA5}">
                      <a16:colId xmlns:a16="http://schemas.microsoft.com/office/drawing/2014/main" val="2833230687"/>
                    </a:ext>
                  </a:extLst>
                </a:gridCol>
                <a:gridCol w="1369946">
                  <a:extLst>
                    <a:ext uri="{9D8B030D-6E8A-4147-A177-3AD203B41FA5}">
                      <a16:colId xmlns:a16="http://schemas.microsoft.com/office/drawing/2014/main" val="2273056908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Территория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Длина измеренной береговой линии, 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Площадь затопления (га) от береговой линии при уровне 457,0 м до береговой линии при уровне: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93685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457,25 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457,50 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457,85 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0856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г. Бабушкин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3900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0,4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0,9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2,8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6444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г. Северобайкальск*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16000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57,2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78,0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135,1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97772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с. Выдрино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4400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2,4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4,5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11,9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5988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7313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с. Гремячинск**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1200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4,97 (3,9)*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7,46 (5,7)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10,06 (7,48)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35834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7313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с. </a:t>
                      </a:r>
                      <a:r>
                        <a:rPr lang="ru-RU" sz="1600" dirty="0" err="1" smtClean="0">
                          <a:effectLst/>
                        </a:rPr>
                        <a:t>Максимиха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1620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0,20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0,42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0,76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59269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7313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Посольский Сор, в т.ч.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40400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30,62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43,32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130,61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00467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7313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Посольское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4400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4,70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6,95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11,93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8245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7313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</a:t>
                      </a:r>
                      <a:r>
                        <a:rPr lang="ru-RU" sz="1600" dirty="0" err="1" smtClean="0">
                          <a:effectLst/>
                        </a:rPr>
                        <a:t>Култушная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2550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0,81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1,50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1,78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421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7313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Байкальский </a:t>
                      </a:r>
                      <a:r>
                        <a:rPr lang="ru-RU" sz="1600" dirty="0">
                          <a:effectLst/>
                        </a:rPr>
                        <a:t>Прибой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2400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0,77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1,07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1,71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353329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9600" y="4822372"/>
            <a:ext cx="63354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* с учетом дельты р. </a:t>
            </a:r>
            <a:r>
              <a:rPr lang="ru-RU" sz="1400" dirty="0" err="1" smtClean="0"/>
              <a:t>Тыя</a:t>
            </a:r>
            <a:endParaRPr lang="ru-RU" sz="1400" dirty="0" smtClean="0"/>
          </a:p>
          <a:p>
            <a:r>
              <a:rPr lang="ru-RU" sz="1400" dirty="0" smtClean="0"/>
              <a:t>**</a:t>
            </a:r>
            <a:r>
              <a:rPr lang="ru-RU" sz="1400" dirty="0"/>
              <a:t> </a:t>
            </a:r>
            <a:r>
              <a:rPr lang="ru-RU" sz="1400" dirty="0" smtClean="0"/>
              <a:t>в </a:t>
            </a:r>
            <a:r>
              <a:rPr lang="ru-RU" sz="1400" dirty="0"/>
              <a:t>скобках указана зона подтопления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1124" y="634474"/>
            <a:ext cx="890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Площади затопления </a:t>
            </a:r>
            <a:r>
              <a:rPr lang="ru-RU" b="1" dirty="0" smtClean="0"/>
              <a:t>при </a:t>
            </a:r>
            <a:r>
              <a:rPr lang="ru-RU" b="1" dirty="0"/>
              <a:t>экстремально высоких уровнях воды оз. Байкал</a:t>
            </a:r>
          </a:p>
        </p:txBody>
      </p:sp>
    </p:spTree>
    <p:extLst>
      <p:ext uri="{BB962C8B-B14F-4D97-AF65-F5344CB8AC3E}">
        <p14:creationId xmlns:p14="http://schemas.microsoft.com/office/powerpoint/2010/main" val="74321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4428" y="139705"/>
            <a:ext cx="1944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Промеры глубин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0" t="-459" r="21673" b="459"/>
          <a:stretch/>
        </p:blipFill>
        <p:spPr>
          <a:xfrm>
            <a:off x="2695749" y="509037"/>
            <a:ext cx="2099246" cy="27240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4" r="31326"/>
          <a:stretch/>
        </p:blipFill>
        <p:spPr>
          <a:xfrm>
            <a:off x="507565" y="509037"/>
            <a:ext cx="2019294" cy="27240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/>
          <a:stretch/>
        </p:blipFill>
        <p:spPr>
          <a:xfrm>
            <a:off x="4963885" y="509037"/>
            <a:ext cx="3716007" cy="48432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49524" r="5324" b="4286"/>
          <a:stretch/>
        </p:blipFill>
        <p:spPr>
          <a:xfrm>
            <a:off x="475907" y="3366873"/>
            <a:ext cx="4319088" cy="3157928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11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963886" y="598714"/>
            <a:ext cx="4000788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57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268809"/>
              </p:ext>
            </p:extLst>
          </p:nvPr>
        </p:nvGraphicFramePr>
        <p:xfrm>
          <a:off x="245237" y="1330328"/>
          <a:ext cx="4103999" cy="483016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7091">
                  <a:extLst>
                    <a:ext uri="{9D8B030D-6E8A-4147-A177-3AD203B41FA5}">
                      <a16:colId xmlns:a16="http://schemas.microsoft.com/office/drawing/2014/main" val="520357940"/>
                    </a:ext>
                  </a:extLst>
                </a:gridCol>
                <a:gridCol w="1599399">
                  <a:extLst>
                    <a:ext uri="{9D8B030D-6E8A-4147-A177-3AD203B41FA5}">
                      <a16:colId xmlns:a16="http://schemas.microsoft.com/office/drawing/2014/main" val="259791885"/>
                    </a:ext>
                  </a:extLst>
                </a:gridCol>
                <a:gridCol w="488107">
                  <a:extLst>
                    <a:ext uri="{9D8B030D-6E8A-4147-A177-3AD203B41FA5}">
                      <a16:colId xmlns:a16="http://schemas.microsoft.com/office/drawing/2014/main" val="3685987741"/>
                    </a:ext>
                  </a:extLst>
                </a:gridCol>
                <a:gridCol w="620968">
                  <a:extLst>
                    <a:ext uri="{9D8B030D-6E8A-4147-A177-3AD203B41FA5}">
                      <a16:colId xmlns:a16="http://schemas.microsoft.com/office/drawing/2014/main" val="3884482376"/>
                    </a:ext>
                  </a:extLst>
                </a:gridCol>
                <a:gridCol w="508664">
                  <a:extLst>
                    <a:ext uri="{9D8B030D-6E8A-4147-A177-3AD203B41FA5}">
                      <a16:colId xmlns:a16="http://schemas.microsoft.com/office/drawing/2014/main" val="3232251586"/>
                    </a:ext>
                  </a:extLst>
                </a:gridCol>
                <a:gridCol w="569770">
                  <a:extLst>
                    <a:ext uri="{9D8B030D-6E8A-4147-A177-3AD203B41FA5}">
                      <a16:colId xmlns:a16="http://schemas.microsoft.com/office/drawing/2014/main" val="1063158189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 smtClean="0">
                          <a:effectLst/>
                        </a:rPr>
                        <a:t>Населенный</a:t>
                      </a:r>
                      <a:r>
                        <a:rPr lang="ru-RU" sz="1400" b="1" u="none" strike="noStrike" baseline="0" dirty="0" smtClean="0">
                          <a:effectLst/>
                        </a:rPr>
                        <a:t> пункт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</a:rPr>
                        <a:t>ТЗ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 err="1">
                          <a:effectLst/>
                        </a:rPr>
                        <a:t>Топокарта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 smtClean="0">
                          <a:effectLst/>
                        </a:rPr>
                        <a:t>Съемка с БПЛА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</a:rPr>
                        <a:t>Промер глубин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vert="vert270" anchor="ctr"/>
                </a:tc>
                <a:extLst>
                  <a:ext uri="{0D108BD9-81ED-4DB2-BD59-A6C34878D82A}">
                    <a16:rowId xmlns:a16="http://schemas.microsoft.com/office/drawing/2014/main" val="524775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Бабушкин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extLst>
                  <a:ext uri="{0D108BD9-81ED-4DB2-BD59-A6C34878D82A}">
                    <a16:rowId xmlns:a16="http://schemas.microsoft.com/office/drawing/2014/main" val="4128692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Северобайкальск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extLst>
                  <a:ext uri="{0D108BD9-81ED-4DB2-BD59-A6C34878D82A}">
                    <a16:rowId xmlns:a16="http://schemas.microsoft.com/office/drawing/2014/main" val="949982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Нижнеангарск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extLst>
                  <a:ext uri="{0D108BD9-81ED-4DB2-BD59-A6C34878D82A}">
                    <a16:rowId xmlns:a16="http://schemas.microsoft.com/office/drawing/2014/main" val="500215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Усть-Баргузин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extLst>
                  <a:ext uri="{0D108BD9-81ED-4DB2-BD59-A6C34878D82A}">
                    <a16:rowId xmlns:a16="http://schemas.microsoft.com/office/drawing/2014/main" val="3681956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Байкальский Прибой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extLst>
                  <a:ext uri="{0D108BD9-81ED-4DB2-BD59-A6C34878D82A}">
                    <a16:rowId xmlns:a16="http://schemas.microsoft.com/office/drawing/2014/main" val="6165073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Байкальское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extLst>
                  <a:ext uri="{0D108BD9-81ED-4DB2-BD59-A6C34878D82A}">
                    <a16:rowId xmlns:a16="http://schemas.microsoft.com/office/drawing/2014/main" val="217923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Боярский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extLst>
                  <a:ext uri="{0D108BD9-81ED-4DB2-BD59-A6C34878D82A}">
                    <a16:rowId xmlns:a16="http://schemas.microsoft.com/office/drawing/2014/main" val="32371453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Дубинино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extLst>
                  <a:ext uri="{0D108BD9-81ED-4DB2-BD59-A6C34878D82A}">
                    <a16:rowId xmlns:a16="http://schemas.microsoft.com/office/drawing/2014/main" val="678134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Дулан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extLst>
                  <a:ext uri="{0D108BD9-81ED-4DB2-BD59-A6C34878D82A}">
                    <a16:rowId xmlns:a16="http://schemas.microsoft.com/office/drawing/2014/main" val="513830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Заречье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extLst>
                  <a:ext uri="{0D108BD9-81ED-4DB2-BD59-A6C34878D82A}">
                    <a16:rowId xmlns:a16="http://schemas.microsoft.com/office/drawing/2014/main" val="3364942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Исток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extLst>
                  <a:ext uri="{0D108BD9-81ED-4DB2-BD59-A6C34878D82A}">
                    <a16:rowId xmlns:a16="http://schemas.microsoft.com/office/drawing/2014/main" val="2866019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Кедровая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extLst>
                  <a:ext uri="{0D108BD9-81ED-4DB2-BD59-A6C34878D82A}">
                    <a16:rowId xmlns:a16="http://schemas.microsoft.com/office/drawing/2014/main" val="4278618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Клюевка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extLst>
                  <a:ext uri="{0D108BD9-81ED-4DB2-BD59-A6C34878D82A}">
                    <a16:rowId xmlns:a16="http://schemas.microsoft.com/office/drawing/2014/main" val="1834464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Мантуриха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extLst>
                  <a:ext uri="{0D108BD9-81ED-4DB2-BD59-A6C34878D82A}">
                    <a16:rowId xmlns:a16="http://schemas.microsoft.com/office/drawing/2014/main" val="27691083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Мишиха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extLst>
                  <a:ext uri="{0D108BD9-81ED-4DB2-BD59-A6C34878D82A}">
                    <a16:rowId xmlns:a16="http://schemas.microsoft.com/office/drawing/2014/main" val="37759228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Осиновка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074529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278009"/>
              </p:ext>
            </p:extLst>
          </p:nvPr>
        </p:nvGraphicFramePr>
        <p:xfrm>
          <a:off x="4762500" y="1330328"/>
          <a:ext cx="4102100" cy="462174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6942">
                  <a:extLst>
                    <a:ext uri="{9D8B030D-6E8A-4147-A177-3AD203B41FA5}">
                      <a16:colId xmlns:a16="http://schemas.microsoft.com/office/drawing/2014/main" val="3023380514"/>
                    </a:ext>
                  </a:extLst>
                </a:gridCol>
                <a:gridCol w="1769599">
                  <a:extLst>
                    <a:ext uri="{9D8B030D-6E8A-4147-A177-3AD203B41FA5}">
                      <a16:colId xmlns:a16="http://schemas.microsoft.com/office/drawing/2014/main" val="1074351332"/>
                    </a:ext>
                  </a:extLst>
                </a:gridCol>
                <a:gridCol w="316942">
                  <a:extLst>
                    <a:ext uri="{9D8B030D-6E8A-4147-A177-3AD203B41FA5}">
                      <a16:colId xmlns:a16="http://schemas.microsoft.com/office/drawing/2014/main" val="656184865"/>
                    </a:ext>
                  </a:extLst>
                </a:gridCol>
                <a:gridCol w="620681">
                  <a:extLst>
                    <a:ext uri="{9D8B030D-6E8A-4147-A177-3AD203B41FA5}">
                      <a16:colId xmlns:a16="http://schemas.microsoft.com/office/drawing/2014/main" val="2775104544"/>
                    </a:ext>
                  </a:extLst>
                </a:gridCol>
                <a:gridCol w="508429">
                  <a:extLst>
                    <a:ext uri="{9D8B030D-6E8A-4147-A177-3AD203B41FA5}">
                      <a16:colId xmlns:a16="http://schemas.microsoft.com/office/drawing/2014/main" val="3607515608"/>
                    </a:ext>
                  </a:extLst>
                </a:gridCol>
                <a:gridCol w="569507">
                  <a:extLst>
                    <a:ext uri="{9D8B030D-6E8A-4147-A177-3AD203B41FA5}">
                      <a16:colId xmlns:a16="http://schemas.microsoft.com/office/drawing/2014/main" val="1667910873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8" marR="7568" marT="7568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</a:rPr>
                        <a:t>Населенный</a:t>
                      </a:r>
                      <a:r>
                        <a:rPr lang="ru-RU" sz="1400" b="1" u="none" strike="noStrike" baseline="0" dirty="0" smtClean="0">
                          <a:effectLst/>
                        </a:rPr>
                        <a:t> пункт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</a:rPr>
                        <a:t>ТЗ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8" marR="7568" marT="7568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 err="1">
                          <a:effectLst/>
                        </a:rPr>
                        <a:t>Топокарта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8" marR="7568" marT="7568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</a:rPr>
                        <a:t>Съемка с БПЛА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8" marR="7568" marT="7568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</a:rPr>
                        <a:t>Промер глубин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8" marR="7568" marT="7568" marB="0" vert="vert270" anchor="ctr"/>
                </a:tc>
                <a:extLst>
                  <a:ext uri="{0D108BD9-81ED-4DB2-BD59-A6C34878D82A}">
                    <a16:rowId xmlns:a16="http://schemas.microsoft.com/office/drawing/2014/main" val="103274337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Переемная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:a16="http://schemas.microsoft.com/office/drawing/2014/main" val="214952429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Посольское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:a16="http://schemas.microsoft.com/office/drawing/2014/main" val="11667287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Речка Выдрино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:a16="http://schemas.microsoft.com/office/drawing/2014/main" val="417263548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Танхой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:a16="http://schemas.microsoft.com/office/drawing/2014/main" val="157956124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Холодная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:a16="http://schemas.microsoft.com/office/drawing/2014/main" val="341902761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Эналук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:a16="http://schemas.microsoft.com/office/drawing/2014/main" val="19156322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Байкало-Кудара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:a16="http://schemas.microsoft.com/office/drawing/2014/main" val="140869616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Выдрино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:a16="http://schemas.microsoft.com/office/drawing/2014/main" val="23073040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Горячинск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:a16="http://schemas.microsoft.com/office/drawing/2014/main" val="108151014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Гремячинск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:a16="http://schemas.microsoft.com/office/drawing/2014/main" val="18775989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Инкино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:a16="http://schemas.microsoft.com/office/drawing/2014/main" val="339877119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Истомино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:a16="http://schemas.microsoft.com/office/drawing/2014/main" val="125428116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Максимиха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:a16="http://schemas.microsoft.com/office/drawing/2014/main" val="21295965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Оймур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:a16="http://schemas.microsoft.com/office/drawing/2014/main" val="291762263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Сухая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:a16="http://schemas.microsoft.com/office/drawing/2014/main" val="82419255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Турка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:a16="http://schemas.microsoft.com/office/drawing/2014/main" val="2715774659"/>
                  </a:ext>
                </a:extLst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14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685228"/>
              </p:ext>
            </p:extLst>
          </p:nvPr>
        </p:nvGraphicFramePr>
        <p:xfrm>
          <a:off x="1642301" y="1038860"/>
          <a:ext cx="5935598" cy="543133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58606">
                  <a:extLst>
                    <a:ext uri="{9D8B030D-6E8A-4147-A177-3AD203B41FA5}">
                      <a16:colId xmlns:a16="http://schemas.microsoft.com/office/drawing/2014/main" val="3400406609"/>
                    </a:ext>
                  </a:extLst>
                </a:gridCol>
                <a:gridCol w="2560547">
                  <a:extLst>
                    <a:ext uri="{9D8B030D-6E8A-4147-A177-3AD203B41FA5}">
                      <a16:colId xmlns:a16="http://schemas.microsoft.com/office/drawing/2014/main" val="3398566010"/>
                    </a:ext>
                  </a:extLst>
                </a:gridCol>
                <a:gridCol w="458606">
                  <a:extLst>
                    <a:ext uri="{9D8B030D-6E8A-4147-A177-3AD203B41FA5}">
                      <a16:colId xmlns:a16="http://schemas.microsoft.com/office/drawing/2014/main" val="613126303"/>
                    </a:ext>
                  </a:extLst>
                </a:gridCol>
                <a:gridCol w="898103">
                  <a:extLst>
                    <a:ext uri="{9D8B030D-6E8A-4147-A177-3AD203B41FA5}">
                      <a16:colId xmlns:a16="http://schemas.microsoft.com/office/drawing/2014/main" val="3649402775"/>
                    </a:ext>
                  </a:extLst>
                </a:gridCol>
                <a:gridCol w="735679">
                  <a:extLst>
                    <a:ext uri="{9D8B030D-6E8A-4147-A177-3AD203B41FA5}">
                      <a16:colId xmlns:a16="http://schemas.microsoft.com/office/drawing/2014/main" val="3973700011"/>
                    </a:ext>
                  </a:extLst>
                </a:gridCol>
                <a:gridCol w="824057">
                  <a:extLst>
                    <a:ext uri="{9D8B030D-6E8A-4147-A177-3AD203B41FA5}">
                      <a16:colId xmlns:a16="http://schemas.microsoft.com/office/drawing/2014/main" val="48886227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 smtClean="0">
                          <a:effectLst/>
                        </a:rPr>
                        <a:t>Местность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</a:rPr>
                        <a:t>ТЗ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 err="1">
                          <a:effectLst/>
                        </a:rPr>
                        <a:t>Топокарта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 smtClean="0">
                          <a:effectLst/>
                        </a:rPr>
                        <a:t>Съемка с БПЛА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</a:rPr>
                        <a:t>Промер глубин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8" marR="7568" marT="7568" marB="0" vert="vert270" anchor="ctr"/>
                </a:tc>
                <a:extLst>
                  <a:ext uri="{0D108BD9-81ED-4DB2-BD59-A6C34878D82A}">
                    <a16:rowId xmlns:a16="http://schemas.microsoft.com/office/drawing/2014/main" val="2183817907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>
                          <a:effectLst/>
                        </a:rPr>
                        <a:t>Рекреационные территории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2296747578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33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</a:rPr>
                        <a:t>местность </a:t>
                      </a:r>
                      <a:r>
                        <a:rPr lang="ru-RU" sz="1400" u="none" strike="noStrike" dirty="0" err="1">
                          <a:effectLst/>
                        </a:rPr>
                        <a:t>Загза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1159547405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34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>
                          <a:effectLst/>
                        </a:rPr>
                        <a:t>местность Байкальский Прибой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2062378107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35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</a:rPr>
                        <a:t>местность </a:t>
                      </a:r>
                      <a:r>
                        <a:rPr lang="ru-RU" sz="1400" u="none" strike="noStrike" dirty="0" err="1">
                          <a:effectLst/>
                        </a:rPr>
                        <a:t>Култушная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2055883865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36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>
                          <a:effectLst/>
                        </a:rPr>
                        <a:t>местность Лемасово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2107854200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u="none" strike="noStrike" dirty="0" smtClean="0">
                          <a:effectLst/>
                        </a:rPr>
                        <a:t>Природные </a:t>
                      </a:r>
                      <a:r>
                        <a:rPr lang="ru-RU" sz="1400" b="1" u="none" strike="noStrike" dirty="0">
                          <a:effectLst/>
                        </a:rPr>
                        <a:t>объекты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2445190991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37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</a:rPr>
                        <a:t>Дельта </a:t>
                      </a:r>
                      <a:r>
                        <a:rPr lang="ru-RU" sz="1400" u="none" strike="noStrike" dirty="0">
                          <a:effectLst/>
                        </a:rPr>
                        <a:t>р. Селенга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4122119407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38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>
                          <a:effectLst/>
                        </a:rPr>
                        <a:t>Ангарский Сор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771548640"/>
                  </a:ext>
                </a:extLst>
              </a:tr>
              <a:tr h="45162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39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err="1">
                          <a:effectLst/>
                        </a:rPr>
                        <a:t>Чивыркуйский</a:t>
                      </a:r>
                      <a:r>
                        <a:rPr lang="ru-RU" sz="1400" u="none" strike="noStrike" dirty="0">
                          <a:effectLst/>
                        </a:rPr>
                        <a:t> перешеек (створ оз. </a:t>
                      </a:r>
                      <a:r>
                        <a:rPr lang="ru-RU" sz="1400" u="none" strike="noStrike" dirty="0" err="1">
                          <a:effectLst/>
                        </a:rPr>
                        <a:t>Арангатуй</a:t>
                      </a:r>
                      <a:r>
                        <a:rPr lang="ru-RU" sz="1400" u="none" strike="noStrike" dirty="0">
                          <a:effectLst/>
                        </a:rPr>
                        <a:t>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1876615366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40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</a:rPr>
                        <a:t>о-ва Ярки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3389030050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>
                          <a:effectLst/>
                        </a:rPr>
                        <a:t>Участки ВСЖД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1637417959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41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>
                          <a:effectLst/>
                        </a:rPr>
                        <a:t>ст. Мамай – ст. Речка-Выдрино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439496987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42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>
                          <a:effectLst/>
                        </a:rPr>
                        <a:t>ст. Култушная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1318645042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43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>
                          <a:effectLst/>
                        </a:rPr>
                        <a:t>ст. Байкальский Прибой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3601530194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44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>
                          <a:effectLst/>
                        </a:rPr>
                        <a:t>ст. Переемная – ст. Прибой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2434159963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u="none" strike="noStrike" dirty="0">
                          <a:effectLst/>
                        </a:rPr>
                        <a:t>Участки автодорог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2752159619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45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</a:rPr>
                        <a:t>с. Посольское - с. Исток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+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2257325661"/>
                  </a:ext>
                </a:extLst>
              </a:tr>
              <a:tr h="2293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46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</a:rPr>
                        <a:t>с. Горячинск - с. </a:t>
                      </a:r>
                      <a:r>
                        <a:rPr lang="ru-RU" sz="1400" u="none" strike="noStrike" dirty="0" err="1">
                          <a:effectLst/>
                        </a:rPr>
                        <a:t>Максимиха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+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extLst>
                  <a:ext uri="{0D108BD9-81ED-4DB2-BD59-A6C34878D82A}">
                    <a16:rowId xmlns:a16="http://schemas.microsoft.com/office/drawing/2014/main" val="1486456033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09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8864" y="490078"/>
            <a:ext cx="410985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    </a:t>
            </a:r>
            <a:r>
              <a:rPr lang="ru-RU" sz="1400" dirty="0" smtClean="0"/>
              <a:t>На побережье </a:t>
            </a:r>
            <a:r>
              <a:rPr lang="ru-RU" sz="1400" dirty="0" smtClean="0"/>
              <a:t>оз. </a:t>
            </a:r>
            <a:r>
              <a:rPr lang="ru-RU" sz="1400" dirty="0" smtClean="0"/>
              <a:t>Байкал </a:t>
            </a:r>
            <a:r>
              <a:rPr lang="ru-RU" sz="1400" dirty="0" smtClean="0"/>
              <a:t>расположено множество объектов, иллюстрирующих особенности геологических процессов прошлого и настоящего, представляющих интересное сочетание природных комплексов, имеющих туристическую привлекательность и сакральное значение. Среди них есть утвержденные в качестве особо охраняемых природных территорий (ООПТ), а также не относящиеся к таковым, но известные специалистам, исследователям, местному населению и туристам, описанные в литературных источниках, нанесенные на карты. 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60" y="490078"/>
            <a:ext cx="4199326" cy="59649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2" y="3629399"/>
            <a:ext cx="3954562" cy="27687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8167" y="6398194"/>
            <a:ext cx="2931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Валун «Черепаха». Туристический объект.</a:t>
            </a:r>
            <a:endParaRPr lang="ru-RU" sz="1200" dirty="0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86600" y="6470197"/>
            <a:ext cx="2057400" cy="365125"/>
          </a:xfrm>
        </p:spPr>
        <p:txBody>
          <a:bodyPr/>
          <a:lstStyle/>
          <a:p>
            <a:r>
              <a:rPr lang="ru-RU" dirty="0" smtClean="0"/>
              <a:t>14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06816" y="-48531"/>
            <a:ext cx="5214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Археологические объекты на побережье оз. Байкал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3517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035" y="407561"/>
            <a:ext cx="88652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Особое внимание уделялось памятникам природы. Установлено следующее</a:t>
            </a:r>
            <a:r>
              <a:rPr lang="ru-RU" sz="1400" dirty="0" smtClean="0"/>
              <a:t>:</a:t>
            </a:r>
            <a:endParaRPr lang="ru-RU" sz="1400" dirty="0"/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геологические </a:t>
            </a:r>
            <a:r>
              <a:rPr lang="ru-RU" sz="1400" dirty="0"/>
              <a:t>разрезы в основном расположены в отдалении от берега и не испытывают разрушающего воздействия вод. Ближайший к берегу геологический разрез </a:t>
            </a:r>
            <a:r>
              <a:rPr lang="ru-RU" sz="1400" dirty="0" err="1"/>
              <a:t>Лударьской</a:t>
            </a:r>
            <a:r>
              <a:rPr lang="ru-RU" sz="1400" dirty="0"/>
              <a:t> террасы (памятник природы) расположен в 10 м над урезом воды</a:t>
            </a:r>
            <a:r>
              <a:rPr lang="ru-RU" sz="1400" dirty="0" smtClean="0"/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sz="1400" dirty="0"/>
              <a:t>о</a:t>
            </a:r>
            <a:r>
              <a:rPr lang="ru-RU" sz="1400" dirty="0" smtClean="0"/>
              <a:t>бъекты, состоящие из твердых кристаллических горных, пород не испытывают серьезных воздействий воды;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из памятников природы негативные последствия колебания уровня воды в оз. Байкал выявлены для термального источника </a:t>
            </a:r>
            <a:r>
              <a:rPr lang="ru-RU" sz="1400" dirty="0" err="1" smtClean="0"/>
              <a:t>Загза</a:t>
            </a:r>
            <a:r>
              <a:rPr lang="ru-RU" sz="1400" dirty="0" smtClean="0"/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поющие пески, прибрежные уникальные болотные ландшафты подтапливаются </a:t>
            </a:r>
            <a:r>
              <a:rPr lang="ru-RU" sz="1400" dirty="0"/>
              <a:t>при высоком уровне оз. Байкал.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0" y="2504428"/>
            <a:ext cx="2426408" cy="38519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42" y="2490728"/>
            <a:ext cx="2329757" cy="3865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882" y="6347608"/>
            <a:ext cx="44807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Большая </a:t>
            </a:r>
            <a:r>
              <a:rPr lang="ru-RU" sz="1100" dirty="0" err="1" smtClean="0"/>
              <a:t>Лударьская</a:t>
            </a:r>
            <a:r>
              <a:rPr lang="ru-RU" sz="1100" dirty="0" smtClean="0"/>
              <a:t> пещера и проход к ней при высоком уровне воды</a:t>
            </a:r>
            <a:endParaRPr lang="ru-RU" sz="11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951" y="2472281"/>
            <a:ext cx="3363836" cy="1547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1" b="6515"/>
          <a:stretch/>
        </p:blipFill>
        <p:spPr>
          <a:xfrm>
            <a:off x="5459951" y="4105809"/>
            <a:ext cx="3346592" cy="1730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9753" y="5836638"/>
            <a:ext cx="380424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/>
              <a:t>Современное состояние местности «</a:t>
            </a:r>
            <a:r>
              <a:rPr lang="ru-RU" sz="1100" dirty="0" err="1" smtClean="0"/>
              <a:t>Дагары</a:t>
            </a:r>
            <a:r>
              <a:rPr lang="ru-RU" sz="1100" dirty="0" smtClean="0"/>
              <a:t>»</a:t>
            </a:r>
          </a:p>
          <a:p>
            <a:pPr algn="ctr"/>
            <a:r>
              <a:rPr lang="ru-RU" sz="1100" dirty="0" smtClean="0"/>
              <a:t>ландшафт клюквенного болота, </a:t>
            </a:r>
            <a:r>
              <a:rPr lang="ru-RU" sz="1100" dirty="0" err="1" smtClean="0"/>
              <a:t>Верхнеангарский</a:t>
            </a:r>
            <a:r>
              <a:rPr lang="ru-RU" sz="1100" dirty="0" smtClean="0"/>
              <a:t> заказник, </a:t>
            </a:r>
          </a:p>
          <a:p>
            <a:pPr algn="ctr"/>
            <a:r>
              <a:rPr lang="ru-RU" sz="1100" dirty="0" smtClean="0"/>
              <a:t>резервный фонд под ботанический заповедник</a:t>
            </a:r>
            <a:endParaRPr lang="ru-RU" sz="11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167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66973"/>
            <a:ext cx="9205546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                                                    Археологические объекты на побережье оз. Байкал</a:t>
            </a:r>
            <a:endParaRPr lang="ru-RU" sz="1200" dirty="0" smtClean="0"/>
          </a:p>
          <a:p>
            <a:r>
              <a:rPr lang="ru-RU" sz="1200" dirty="0" smtClean="0"/>
              <a:t>1. </a:t>
            </a:r>
            <a:r>
              <a:rPr lang="ru-RU" sz="1200" dirty="0" err="1" smtClean="0"/>
              <a:t>Посольск</a:t>
            </a:r>
            <a:r>
              <a:rPr lang="ru-RU" sz="1200" dirty="0" smtClean="0"/>
              <a:t>. Поселение. Неолита-энеолит.</a:t>
            </a:r>
          </a:p>
          <a:p>
            <a:r>
              <a:rPr lang="ru-RU" sz="1200" dirty="0" smtClean="0"/>
              <a:t>2. Посольский. Могильник. Бронзовый век. </a:t>
            </a:r>
          </a:p>
          <a:p>
            <a:r>
              <a:rPr lang="ru-RU" sz="1200" dirty="0" smtClean="0"/>
              <a:t>3. Сухая. Стоянка. Неолит, средневековье</a:t>
            </a:r>
          </a:p>
          <a:p>
            <a:r>
              <a:rPr lang="ru-RU" sz="1200" dirty="0" smtClean="0"/>
              <a:t>4. Новый </a:t>
            </a:r>
            <a:r>
              <a:rPr lang="ru-RU" sz="1200" dirty="0" err="1" smtClean="0"/>
              <a:t>Энхалук</a:t>
            </a:r>
            <a:r>
              <a:rPr lang="ru-RU" sz="1200" dirty="0" smtClean="0"/>
              <a:t>. Стоянка.</a:t>
            </a:r>
          </a:p>
          <a:p>
            <a:r>
              <a:rPr lang="ru-RU" sz="1200" dirty="0" smtClean="0"/>
              <a:t>5. </a:t>
            </a:r>
            <a:r>
              <a:rPr lang="ru-RU" sz="1200" dirty="0" err="1" smtClean="0"/>
              <a:t>Катково</a:t>
            </a:r>
            <a:r>
              <a:rPr lang="ru-RU" sz="1200" dirty="0" smtClean="0"/>
              <a:t> II. Стоянка. Неолит - бронзовый век.</a:t>
            </a:r>
          </a:p>
          <a:p>
            <a:r>
              <a:rPr lang="ru-RU" sz="1200" dirty="0" smtClean="0"/>
              <a:t>6. </a:t>
            </a:r>
            <a:r>
              <a:rPr lang="ru-RU" sz="1200" dirty="0" err="1" smtClean="0"/>
              <a:t>Безымянка</a:t>
            </a:r>
            <a:r>
              <a:rPr lang="ru-RU" sz="1200" dirty="0" smtClean="0"/>
              <a:t> I. Стоянка. Неолит - бронзовый век.</a:t>
            </a:r>
          </a:p>
          <a:p>
            <a:r>
              <a:rPr lang="ru-RU" sz="1200" dirty="0" smtClean="0"/>
              <a:t>7. </a:t>
            </a:r>
            <a:r>
              <a:rPr lang="ru-RU" sz="1200" dirty="0" err="1" smtClean="0"/>
              <a:t>Безымянка</a:t>
            </a:r>
            <a:r>
              <a:rPr lang="ru-RU" sz="1200" dirty="0" smtClean="0"/>
              <a:t> III. Стоянка. Неолит - бронзовый век.</a:t>
            </a:r>
          </a:p>
          <a:p>
            <a:r>
              <a:rPr lang="ru-RU" sz="1200" dirty="0" smtClean="0"/>
              <a:t>8. Горячинск IV. Местонахождение. Неолит - железный век.</a:t>
            </a:r>
          </a:p>
          <a:p>
            <a:r>
              <a:rPr lang="ru-RU" sz="1200" dirty="0" smtClean="0"/>
              <a:t>9. Катунь. Пункт I. Кон. IV тыс. до н. э.- Х в. н. э.</a:t>
            </a:r>
          </a:p>
          <a:p>
            <a:r>
              <a:rPr lang="ru-RU" sz="1200" dirty="0" smtClean="0"/>
              <a:t>10. </a:t>
            </a:r>
            <a:r>
              <a:rPr lang="ru-RU" sz="1200" dirty="0" err="1" smtClean="0"/>
              <a:t>Курбулик</a:t>
            </a:r>
            <a:r>
              <a:rPr lang="ru-RU" sz="1200" dirty="0" smtClean="0"/>
              <a:t>. Бухта Безымянная. Пункт I. Неолит - железный век.</a:t>
            </a:r>
          </a:p>
          <a:p>
            <a:r>
              <a:rPr lang="ru-RU" sz="1200" dirty="0" smtClean="0"/>
              <a:t>11. </a:t>
            </a:r>
            <a:r>
              <a:rPr lang="ru-RU" sz="1200" dirty="0" err="1" smtClean="0"/>
              <a:t>Курбулик</a:t>
            </a:r>
            <a:r>
              <a:rPr lang="ru-RU" sz="1200" dirty="0" smtClean="0"/>
              <a:t>. Бухта Змеиная. Стоянка I. VII в. до н. э. - Х в. н. э.</a:t>
            </a:r>
          </a:p>
          <a:p>
            <a:r>
              <a:rPr lang="ru-RU" sz="1200" dirty="0" smtClean="0"/>
              <a:t>12. </a:t>
            </a:r>
            <a:r>
              <a:rPr lang="ru-RU" sz="1200" dirty="0" err="1" smtClean="0"/>
              <a:t>Курбулик</a:t>
            </a:r>
            <a:r>
              <a:rPr lang="ru-RU" sz="1200" dirty="0" smtClean="0"/>
              <a:t>. Бухта Крестовая. Пункт I. V в. до н. э. - Х в. н. э.</a:t>
            </a:r>
          </a:p>
          <a:p>
            <a:r>
              <a:rPr lang="ru-RU" sz="1200" dirty="0" smtClean="0"/>
              <a:t>13. </a:t>
            </a:r>
            <a:r>
              <a:rPr lang="ru-RU" sz="1200" dirty="0" err="1" smtClean="0"/>
              <a:t>Курбулик</a:t>
            </a:r>
            <a:r>
              <a:rPr lang="ru-RU" sz="1200" dirty="0" smtClean="0"/>
              <a:t>. Бухта </a:t>
            </a:r>
            <a:r>
              <a:rPr lang="ru-RU" sz="1200" dirty="0" err="1" smtClean="0"/>
              <a:t>Сорожья</a:t>
            </a:r>
            <a:r>
              <a:rPr lang="ru-RU" sz="1200" dirty="0" smtClean="0"/>
              <a:t>. Стоянка. II тыс. до н. э. - Х в. н. э.</a:t>
            </a:r>
          </a:p>
          <a:p>
            <a:r>
              <a:rPr lang="ru-RU" sz="1200" dirty="0" smtClean="0"/>
              <a:t>14. </a:t>
            </a:r>
            <a:r>
              <a:rPr lang="ru-RU" sz="1200" dirty="0" err="1" smtClean="0"/>
              <a:t>Курбулик</a:t>
            </a:r>
            <a:r>
              <a:rPr lang="ru-RU" sz="1200" dirty="0" smtClean="0"/>
              <a:t>. </a:t>
            </a:r>
            <a:r>
              <a:rPr lang="ru-RU" sz="1200" dirty="0" err="1" smtClean="0"/>
              <a:t>Крохалинка</a:t>
            </a:r>
            <a:r>
              <a:rPr lang="ru-RU" sz="1200" dirty="0" smtClean="0"/>
              <a:t>. Стоянка. Бронзовый - железный век.</a:t>
            </a:r>
          </a:p>
          <a:p>
            <a:r>
              <a:rPr lang="ru-RU" sz="1200" dirty="0" smtClean="0"/>
              <a:t>15. </a:t>
            </a:r>
            <a:r>
              <a:rPr lang="ru-RU" sz="1200" dirty="0" err="1" smtClean="0"/>
              <a:t>Курбулик</a:t>
            </a:r>
            <a:r>
              <a:rPr lang="ru-RU" sz="1200" dirty="0" smtClean="0"/>
              <a:t>. Мыс Покойники. Пункт I. Неолит-железный век.</a:t>
            </a:r>
          </a:p>
          <a:p>
            <a:r>
              <a:rPr lang="ru-RU" sz="1200" dirty="0" smtClean="0"/>
              <a:t>16. Колокольня. Стоянка. Бронза-железный век.</a:t>
            </a:r>
          </a:p>
          <a:p>
            <a:r>
              <a:rPr lang="ru-RU" sz="1200" dirty="0" smtClean="0"/>
              <a:t>17. </a:t>
            </a:r>
            <a:r>
              <a:rPr lang="ru-RU" sz="1200" dirty="0" err="1" smtClean="0"/>
              <a:t>Курбулик</a:t>
            </a:r>
            <a:r>
              <a:rPr lang="ru-RU" sz="1200" dirty="0" smtClean="0"/>
              <a:t>. </a:t>
            </a:r>
            <a:r>
              <a:rPr lang="ru-RU" sz="1200" dirty="0" err="1" smtClean="0"/>
              <a:t>Тоньник</a:t>
            </a:r>
            <a:r>
              <a:rPr lang="ru-RU" sz="1200" dirty="0" smtClean="0"/>
              <a:t>. Стоянка 1. Железный век.</a:t>
            </a:r>
          </a:p>
          <a:p>
            <a:r>
              <a:rPr lang="ru-RU" sz="1200" dirty="0" smtClean="0"/>
              <a:t>18. </a:t>
            </a:r>
            <a:r>
              <a:rPr lang="ru-RU" sz="1200" dirty="0" err="1" smtClean="0"/>
              <a:t>Курбулик</a:t>
            </a:r>
            <a:r>
              <a:rPr lang="ru-RU" sz="1200" dirty="0" smtClean="0"/>
              <a:t>. </a:t>
            </a:r>
            <a:r>
              <a:rPr lang="ru-RU" sz="1200" dirty="0" err="1" smtClean="0"/>
              <a:t>Тоньник</a:t>
            </a:r>
            <a:r>
              <a:rPr lang="ru-RU" sz="1200" dirty="0" smtClean="0"/>
              <a:t>. Стоянка 2. Поздний железный век.</a:t>
            </a:r>
          </a:p>
          <a:p>
            <a:r>
              <a:rPr lang="ru-RU" sz="1200" dirty="0" smtClean="0"/>
              <a:t>19. Байкальское. Стоянка </a:t>
            </a:r>
            <a:r>
              <a:rPr lang="ru-RU" sz="1200" dirty="0" err="1" smtClean="0"/>
              <a:t>Лударь</a:t>
            </a:r>
            <a:r>
              <a:rPr lang="ru-RU" sz="1200" dirty="0" smtClean="0"/>
              <a:t>. Пункт I. Неолит-железный век.</a:t>
            </a:r>
          </a:p>
          <a:p>
            <a:r>
              <a:rPr lang="ru-RU" sz="1200" dirty="0" smtClean="0"/>
              <a:t>20. Байкальское. Стоянка </a:t>
            </a:r>
            <a:r>
              <a:rPr lang="ru-RU" sz="1200" dirty="0" err="1" smtClean="0"/>
              <a:t>Лударь</a:t>
            </a:r>
            <a:r>
              <a:rPr lang="ru-RU" sz="1200" dirty="0" smtClean="0"/>
              <a:t>. Пункт II. Неолит-железный век.</a:t>
            </a:r>
          </a:p>
          <a:p>
            <a:r>
              <a:rPr lang="ru-RU" sz="1200" dirty="0" smtClean="0"/>
              <a:t>21. Байкальское. Стоянка </a:t>
            </a:r>
            <a:r>
              <a:rPr lang="ru-RU" sz="1200" dirty="0" err="1" smtClean="0"/>
              <a:t>Лударь</a:t>
            </a:r>
            <a:r>
              <a:rPr lang="ru-RU" sz="1200" dirty="0" smtClean="0"/>
              <a:t>. Пункт III. Неолит-железный век.</a:t>
            </a:r>
          </a:p>
          <a:p>
            <a:r>
              <a:rPr lang="ru-RU" sz="1200" dirty="0" smtClean="0"/>
              <a:t>22. Байкальское. Стоянка </a:t>
            </a:r>
            <a:r>
              <a:rPr lang="ru-RU" sz="1200" dirty="0" err="1" smtClean="0"/>
              <a:t>Лударь</a:t>
            </a:r>
            <a:r>
              <a:rPr lang="ru-RU" sz="1200" dirty="0" smtClean="0"/>
              <a:t>-II. Сер. II тыс. до н. э. - I тыс. н. э.</a:t>
            </a:r>
          </a:p>
          <a:p>
            <a:r>
              <a:rPr lang="ru-RU" sz="1200" dirty="0" smtClean="0"/>
              <a:t>23. Байкальское. Стоянка-5. Поздний бронзовый век - сер. I тыс. до н. э.</a:t>
            </a:r>
          </a:p>
          <a:p>
            <a:r>
              <a:rPr lang="ru-RU" sz="1200" dirty="0" smtClean="0"/>
              <a:t>24. Байкальское. Стоянка-6. Железный век – I тыс. н.э.</a:t>
            </a:r>
          </a:p>
          <a:p>
            <a:r>
              <a:rPr lang="ru-RU" sz="1200" dirty="0" smtClean="0"/>
              <a:t>25. Байкальское. Стоянка-11 </a:t>
            </a:r>
            <a:r>
              <a:rPr lang="ru-RU" sz="1200" dirty="0" err="1" smtClean="0"/>
              <a:t>Богучанская</a:t>
            </a:r>
            <a:r>
              <a:rPr lang="ru-RU" sz="1200" dirty="0" smtClean="0"/>
              <a:t> губа. Поздний бронзовый – </a:t>
            </a:r>
          </a:p>
          <a:p>
            <a:r>
              <a:rPr lang="ru-RU" sz="1200" dirty="0" smtClean="0"/>
              <a:t>ранний железный век.</a:t>
            </a:r>
          </a:p>
          <a:p>
            <a:r>
              <a:rPr lang="ru-RU" sz="1200" dirty="0" smtClean="0"/>
              <a:t>26. Байкальское. Стоянка-12 </a:t>
            </a:r>
            <a:r>
              <a:rPr lang="ru-RU" sz="1200" dirty="0" err="1" smtClean="0"/>
              <a:t>Богучанская</a:t>
            </a:r>
            <a:r>
              <a:rPr lang="ru-RU" sz="1200" dirty="0" smtClean="0"/>
              <a:t> губа. Ранний неолит –</a:t>
            </a:r>
          </a:p>
          <a:p>
            <a:r>
              <a:rPr lang="ru-RU" sz="1200" dirty="0" smtClean="0"/>
              <a:t> поздний бронзовый век - I тыс. до н. э.</a:t>
            </a:r>
          </a:p>
          <a:p>
            <a:r>
              <a:rPr lang="ru-RU" sz="1200" dirty="0" smtClean="0"/>
              <a:t>27. Байкальское. Стоянка-13 </a:t>
            </a:r>
            <a:r>
              <a:rPr lang="ru-RU" sz="1200" dirty="0" err="1" smtClean="0"/>
              <a:t>Слюдянская</a:t>
            </a:r>
            <a:r>
              <a:rPr lang="ru-RU" sz="1200" dirty="0" smtClean="0"/>
              <a:t> губа. Бронзовый век - II тыс. </a:t>
            </a:r>
          </a:p>
          <a:p>
            <a:r>
              <a:rPr lang="ru-RU" sz="1200" dirty="0" smtClean="0"/>
              <a:t>до н. э.</a:t>
            </a:r>
          </a:p>
          <a:p>
            <a:r>
              <a:rPr lang="ru-RU" sz="1200" dirty="0" smtClean="0"/>
              <a:t>28. Байкальское. </a:t>
            </a:r>
            <a:r>
              <a:rPr lang="ru-RU" sz="1200" dirty="0" err="1" smtClean="0"/>
              <a:t>Балтаханова</a:t>
            </a:r>
            <a:r>
              <a:rPr lang="ru-RU" sz="1200" dirty="0" smtClean="0"/>
              <a:t> губа. Поселение II. II-I тыс. до н. э.</a:t>
            </a:r>
          </a:p>
          <a:p>
            <a:r>
              <a:rPr lang="ru-RU" sz="1200" dirty="0" smtClean="0"/>
              <a:t>29. Северобайкальск. Поселение II. Бронзовый век.</a:t>
            </a:r>
          </a:p>
          <a:p>
            <a:r>
              <a:rPr lang="ru-RU" sz="1200" dirty="0" smtClean="0"/>
              <a:t>30. Северобайкальск. </a:t>
            </a:r>
            <a:r>
              <a:rPr lang="ru-RU" sz="1200" dirty="0" err="1" smtClean="0"/>
              <a:t>Курлинская</a:t>
            </a:r>
            <a:r>
              <a:rPr lang="ru-RU" sz="1200" dirty="0" smtClean="0"/>
              <a:t> губа. Поселение IV. Мезолит.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19" y="219807"/>
            <a:ext cx="4073001" cy="57891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772" y="6208769"/>
            <a:ext cx="7872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/>
              <a:t>Источники:</a:t>
            </a:r>
          </a:p>
          <a:p>
            <a:r>
              <a:rPr lang="ru-RU" sz="800" dirty="0"/>
              <a:t>Конев В.П., </a:t>
            </a:r>
            <a:r>
              <a:rPr lang="ru-RU" sz="800" dirty="0" err="1"/>
              <a:t>Дембелов</a:t>
            </a:r>
            <a:r>
              <a:rPr lang="ru-RU" sz="800" dirty="0"/>
              <a:t> С.Г., Базаров Б.А. Материалы установления границ памятников археологии в Прибайкальском районе Республики Бурятия. - Книга I. Улан-Удэ, 2001 г.</a:t>
            </a:r>
          </a:p>
          <a:p>
            <a:r>
              <a:rPr lang="ru-RU" sz="800" dirty="0"/>
              <a:t>Свинин В.В., Коновалов П.Б., </a:t>
            </a:r>
            <a:r>
              <a:rPr lang="ru-RU" sz="800" dirty="0" err="1"/>
              <a:t>Хамзина</a:t>
            </a:r>
            <a:r>
              <a:rPr lang="ru-RU" sz="800" dirty="0"/>
              <a:t> Е.А., </a:t>
            </a:r>
            <a:r>
              <a:rPr lang="ru-RU" sz="800" dirty="0" err="1"/>
              <a:t>Хлобыстин</a:t>
            </a:r>
            <a:r>
              <a:rPr lang="ru-RU" sz="800" dirty="0"/>
              <a:t> Л.П. Отчет об археологических исследованиях на Байкале в 1963 - 1964 гг. - Иркутск - Улан-Удэ, 1964 (РО ИМБТ СО РАН).</a:t>
            </a:r>
          </a:p>
          <a:p>
            <a:r>
              <a:rPr lang="ru-RU" sz="800" dirty="0"/>
              <a:t>Приказ Министерства культуры Республики Бурятия от 14.11.2013 N 003-654 (Приложения).</a:t>
            </a: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86600" y="6470197"/>
            <a:ext cx="2057400" cy="365125"/>
          </a:xfrm>
        </p:spPr>
        <p:txBody>
          <a:bodyPr/>
          <a:lstStyle/>
          <a:p>
            <a:r>
              <a:rPr lang="ru-RU" dirty="0" smtClean="0"/>
              <a:t>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074914"/>
              </p:ext>
            </p:extLst>
          </p:nvPr>
        </p:nvGraphicFramePr>
        <p:xfrm>
          <a:off x="250600" y="862591"/>
          <a:ext cx="5214021" cy="2677608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270830">
                  <a:extLst>
                    <a:ext uri="{9D8B030D-6E8A-4147-A177-3AD203B41FA5}">
                      <a16:colId xmlns:a16="http://schemas.microsoft.com/office/drawing/2014/main" val="4265993618"/>
                    </a:ext>
                  </a:extLst>
                </a:gridCol>
                <a:gridCol w="990623">
                  <a:extLst>
                    <a:ext uri="{9D8B030D-6E8A-4147-A177-3AD203B41FA5}">
                      <a16:colId xmlns:a16="http://schemas.microsoft.com/office/drawing/2014/main" val="3522399331"/>
                    </a:ext>
                  </a:extLst>
                </a:gridCol>
                <a:gridCol w="955877">
                  <a:extLst>
                    <a:ext uri="{9D8B030D-6E8A-4147-A177-3AD203B41FA5}">
                      <a16:colId xmlns:a16="http://schemas.microsoft.com/office/drawing/2014/main" val="50283445"/>
                    </a:ext>
                  </a:extLst>
                </a:gridCol>
                <a:gridCol w="859172">
                  <a:extLst>
                    <a:ext uri="{9D8B030D-6E8A-4147-A177-3AD203B41FA5}">
                      <a16:colId xmlns:a16="http://schemas.microsoft.com/office/drawing/2014/main" val="2406204480"/>
                    </a:ext>
                  </a:extLst>
                </a:gridCol>
                <a:gridCol w="902917">
                  <a:extLst>
                    <a:ext uri="{9D8B030D-6E8A-4147-A177-3AD203B41FA5}">
                      <a16:colId xmlns:a16="http://schemas.microsoft.com/office/drawing/2014/main" val="3306785467"/>
                    </a:ext>
                  </a:extLst>
                </a:gridCol>
                <a:gridCol w="709435">
                  <a:extLst>
                    <a:ext uri="{9D8B030D-6E8A-4147-A177-3AD203B41FA5}">
                      <a16:colId xmlns:a16="http://schemas.microsoft.com/office/drawing/2014/main" val="2132628864"/>
                    </a:ext>
                  </a:extLst>
                </a:gridCol>
                <a:gridCol w="525167">
                  <a:extLst>
                    <a:ext uri="{9D8B030D-6E8A-4147-A177-3AD203B41FA5}">
                      <a16:colId xmlns:a16="http://schemas.microsoft.com/office/drawing/2014/main" val="1250996388"/>
                    </a:ext>
                  </a:extLst>
                </a:gridCol>
              </a:tblGrid>
              <a:tr h="6371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8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8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Населенные пункты</a:t>
                      </a:r>
                      <a:endParaRPr lang="ru-RU" sz="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Черепоплодник</a:t>
                      </a: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5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почтишерстистый</a:t>
                      </a:r>
                      <a:r>
                        <a:rPr lang="en-US" sz="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Craniospermum</a:t>
                      </a:r>
                      <a:r>
                        <a:rPr lang="en-US" sz="8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subviollosum</a:t>
                      </a:r>
                      <a:endParaRPr lang="ru-RU" sz="8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Луговик 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Турчанинова </a:t>
                      </a:r>
                      <a:r>
                        <a:rPr lang="en-US" sz="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Deschampsia</a:t>
                      </a:r>
                      <a:r>
                        <a:rPr lang="en-US" sz="8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turczaninowii</a:t>
                      </a:r>
                      <a:r>
                        <a:rPr lang="en-US" sz="8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Верблюдка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курчавокрылая</a:t>
                      </a:r>
                      <a:r>
                        <a:rPr lang="en-US" sz="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Corispermum</a:t>
                      </a:r>
                      <a:r>
                        <a:rPr lang="en-US" sz="8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ulopterum</a:t>
                      </a:r>
                      <a:endParaRPr lang="ru-RU" sz="8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Астрагал 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шелковисто-седой</a:t>
                      </a:r>
                      <a:r>
                        <a:rPr lang="en-US" sz="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Astragalus</a:t>
                      </a:r>
                      <a:r>
                        <a:rPr lang="en-US" sz="8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sericeocanus</a:t>
                      </a:r>
                      <a:endParaRPr lang="ru-RU" sz="8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Мак 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Попова</a:t>
                      </a:r>
                      <a:r>
                        <a:rPr lang="en-US" sz="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Papaver </a:t>
                      </a:r>
                      <a:r>
                        <a:rPr lang="en-US" sz="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popovii</a:t>
                      </a:r>
                      <a:endParaRPr lang="ru-RU" sz="8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47067103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Посольск</a:t>
                      </a:r>
                      <a:endParaRPr lang="ru-RU" sz="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19844652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Лемасово</a:t>
                      </a:r>
                      <a:endParaRPr lang="ru-RU" sz="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05484803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Гремячинск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60864066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Горячинск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1760036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18562795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Чивыркуйский</a:t>
                      </a: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перешеек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55536136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Усть-Баргузин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59538055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Бабушкин </a:t>
                      </a:r>
                      <a:endParaRPr lang="ru-RU" sz="8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ст. Мысовая)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57530149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Боярский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(ст. Боярский)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83545460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Северобайкальск</a:t>
                      </a:r>
                    </a:p>
                  </a:txBody>
                  <a:tcPr marL="68580" marR="68580" marT="0" marB="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+</a:t>
                      </a:r>
                    </a:p>
                  </a:txBody>
                  <a:tcPr marL="68580" marR="68580" marT="0" marB="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718895"/>
                  </a:ext>
                </a:extLst>
              </a:tr>
            </a:tbl>
          </a:graphicData>
        </a:graphic>
      </p:graphicFrame>
      <p:pic>
        <p:nvPicPr>
          <p:cNvPr id="1025" name="Picture 1" descr="IMG_20220622_1752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9"/>
          <a:stretch/>
        </p:blipFill>
        <p:spPr bwMode="auto">
          <a:xfrm>
            <a:off x="5134273" y="3800201"/>
            <a:ext cx="1947862" cy="286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G_20220718_153551+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7" r="25871"/>
          <a:stretch/>
        </p:blipFill>
        <p:spPr bwMode="auto">
          <a:xfrm>
            <a:off x="3047278" y="3800201"/>
            <a:ext cx="2018923" cy="285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2" r="7454"/>
          <a:stretch/>
        </p:blipFill>
        <p:spPr>
          <a:xfrm rot="5400000">
            <a:off x="6663036" y="4259173"/>
            <a:ext cx="2863151" cy="19452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04963" y="6357910"/>
            <a:ext cx="177525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Deschampsia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turczaninowii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17934" y="6354665"/>
            <a:ext cx="177215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Astragalus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sericeocanus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8219" y="6354665"/>
            <a:ext cx="178082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Craniospermum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subviollosum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14" y="399527"/>
            <a:ext cx="3179987" cy="33535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206" y="6326704"/>
            <a:ext cx="3040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Источник: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книга Республики Бурятия: Редкие и находящиеся под угрозой исчезновения виды животных, растений и грибов. Улан-Удэ: Изд-во БНЦ СО РАН. 2013. 687 с.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6749" y="3791148"/>
            <a:ext cx="28625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Отмечены места произрастания редких и исчезающих видов растений, занесенных в Красную книгу.  Прибрежные биотопы являются самыми уязвимыми экосистемами острова. На специфических песчаных прибрежных участках Байкала встречаются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ценопопуляции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узколокальных эндемиков: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черепоплодника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почтишерстистого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Craniospermum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subvillosum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луговика Турчанинова (</a:t>
            </a:r>
            <a:r>
              <a:rPr lang="ru-RU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Deschampsia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turczaninowii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верблюдки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курчавокрылой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Corispermum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ulopterum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астрагала шелковисто-седого (</a:t>
            </a:r>
            <a:r>
              <a:rPr lang="ru-RU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Astragalus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sericeocanus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Разрушения береговых валов и берегов оз. Байкал, вследствие колебания уровня воды в озере, несут угрозу популяциям и создают риск их исчезновения.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86600" y="6470197"/>
            <a:ext cx="2057400" cy="365125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87253" y="0"/>
            <a:ext cx="60263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Редкие и исчезающие виды растений на </a:t>
            </a:r>
            <a:r>
              <a:rPr lang="ru-RU" sz="1600" b="1" dirty="0"/>
              <a:t>побережье оз. Байкал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4439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05508" y="397037"/>
          <a:ext cx="8924192" cy="58013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4464">
                  <a:extLst>
                    <a:ext uri="{9D8B030D-6E8A-4147-A177-3AD203B41FA5}">
                      <a16:colId xmlns:a16="http://schemas.microsoft.com/office/drawing/2014/main" val="2166074321"/>
                    </a:ext>
                  </a:extLst>
                </a:gridCol>
                <a:gridCol w="2489764">
                  <a:extLst>
                    <a:ext uri="{9D8B030D-6E8A-4147-A177-3AD203B41FA5}">
                      <a16:colId xmlns:a16="http://schemas.microsoft.com/office/drawing/2014/main" val="3513269966"/>
                    </a:ext>
                  </a:extLst>
                </a:gridCol>
                <a:gridCol w="2803672">
                  <a:extLst>
                    <a:ext uri="{9D8B030D-6E8A-4147-A177-3AD203B41FA5}">
                      <a16:colId xmlns:a16="http://schemas.microsoft.com/office/drawing/2014/main" val="2149385624"/>
                    </a:ext>
                  </a:extLst>
                </a:gridCol>
                <a:gridCol w="3216292">
                  <a:extLst>
                    <a:ext uri="{9D8B030D-6E8A-4147-A177-3AD203B41FA5}">
                      <a16:colId xmlns:a16="http://schemas.microsoft.com/office/drawing/2014/main" val="2219614211"/>
                    </a:ext>
                  </a:extLst>
                </a:gridCol>
              </a:tblGrid>
              <a:tr h="4143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Природные комплексы (наземные экосистемы)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Территория обследования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Виды воздействия при </a:t>
                      </a:r>
                      <a:r>
                        <a:rPr lang="ru-RU" sz="1200" b="1" dirty="0" smtClean="0">
                          <a:effectLst/>
                        </a:rPr>
                        <a:t>высоких уровнях </a:t>
                      </a:r>
                      <a:r>
                        <a:rPr lang="ru-RU" sz="1200" b="1" dirty="0">
                          <a:effectLst/>
                        </a:rPr>
                        <a:t>воды 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extLst>
                  <a:ext uri="{0D108BD9-81ED-4DB2-BD59-A6C34878D82A}">
                    <a16:rowId xmlns:a16="http://schemas.microsoft.com/office/drawing/2014/main" val="2782005527"/>
                  </a:ext>
                </a:extLst>
              </a:tr>
              <a:tr h="16575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Водно-болотные ландшафты, в т. ч. дельт и устьевых участков рек, пониженных участков на побережье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дельты рек Селенга и Верхняя Ангара, побережье в районе местностей </a:t>
                      </a:r>
                      <a:r>
                        <a:rPr lang="ru-RU" sz="1200" dirty="0" err="1">
                          <a:effectLst/>
                        </a:rPr>
                        <a:t>Култушная</a:t>
                      </a:r>
                      <a:r>
                        <a:rPr lang="ru-RU" sz="1200" dirty="0">
                          <a:effectLst/>
                        </a:rPr>
                        <a:t>, Байкальский прибой, устье р. Большая речка, побережье Посольского сора, Сухая, устье р. </a:t>
                      </a:r>
                      <a:r>
                        <a:rPr lang="ru-RU" sz="1200" dirty="0" err="1">
                          <a:effectLst/>
                        </a:rPr>
                        <a:t>Максимиха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Чивыркуйский</a:t>
                      </a:r>
                      <a:r>
                        <a:rPr lang="ru-RU" sz="1200" dirty="0">
                          <a:effectLst/>
                        </a:rPr>
                        <a:t> перешеек.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затопление отдельных участков, в том числе в районах гнездования редких видов орнитофауны, изменение гидрологического режима и увлажнения, разжижжение грунтов.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extLst>
                  <a:ext uri="{0D108BD9-81ED-4DB2-BD59-A6C34878D82A}">
                    <a16:rowId xmlns:a16="http://schemas.microsoft.com/office/drawing/2014/main" val="2910671041"/>
                  </a:ext>
                </a:extLst>
              </a:tr>
              <a:tr h="20719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Прибрежные леса, в т. ч. кедровники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участки побережья в южной котловине, районы рек </a:t>
                      </a:r>
                      <a:r>
                        <a:rPr lang="ru-RU" sz="1200" dirty="0" err="1">
                          <a:effectLst/>
                        </a:rPr>
                        <a:t>Выдриная</a:t>
                      </a:r>
                      <a:r>
                        <a:rPr lang="ru-RU" sz="1200" dirty="0">
                          <a:effectLst/>
                        </a:rPr>
                        <a:t>, Кедровая, </a:t>
                      </a:r>
                      <a:r>
                        <a:rPr lang="ru-RU" sz="1200" dirty="0" err="1">
                          <a:effectLst/>
                        </a:rPr>
                        <a:t>Мишиха</a:t>
                      </a:r>
                      <a:r>
                        <a:rPr lang="ru-RU" sz="1200" dirty="0">
                          <a:effectLst/>
                        </a:rPr>
                        <a:t>, район </a:t>
                      </a:r>
                      <a:r>
                        <a:rPr lang="ru-RU" sz="1200" dirty="0" err="1">
                          <a:effectLst/>
                        </a:rPr>
                        <a:t>Клюевки</a:t>
                      </a:r>
                      <a:r>
                        <a:rPr lang="ru-RU" sz="1200" dirty="0">
                          <a:effectLst/>
                        </a:rPr>
                        <a:t>, Борское, Старый и Новый </a:t>
                      </a:r>
                      <a:r>
                        <a:rPr lang="ru-RU" sz="1200" dirty="0" err="1">
                          <a:effectLst/>
                        </a:rPr>
                        <a:t>Энхалук</a:t>
                      </a:r>
                      <a:r>
                        <a:rPr lang="ru-RU" sz="1200" dirty="0">
                          <a:effectLst/>
                        </a:rPr>
                        <a:t>, средняя котловина район Горячинска, </a:t>
                      </a:r>
                      <a:r>
                        <a:rPr lang="ru-RU" sz="1200" dirty="0" err="1">
                          <a:effectLst/>
                        </a:rPr>
                        <a:t>Максимихи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Чивыркуйский</a:t>
                      </a:r>
                      <a:r>
                        <a:rPr lang="ru-RU" sz="1200" dirty="0">
                          <a:effectLst/>
                        </a:rPr>
                        <a:t> перешеек, северная котловина - побережье у с. Байкальское, устье р. Холодная.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уничтожение древостоя на берегу в результате абразии и последующих оползневых процессов (полоса шириною до 3-4 м в направлении от уреза воды), в т.ч. «ходульных» деревьев, подтопление участков леса в низинах.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extLst>
                  <a:ext uri="{0D108BD9-81ED-4DB2-BD59-A6C34878D82A}">
                    <a16:rowId xmlns:a16="http://schemas.microsoft.com/office/drawing/2014/main" val="1267247228"/>
                  </a:ext>
                </a:extLst>
              </a:tr>
              <a:tr h="16575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Эоловые ландшафты береговых дюн и песчаных кос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Пески (ОЭЗ), бухта Безымянная, губа Каткова, побережье в районе п. Усть-Баргузин, коса Посольского сора, береговой бар Ярки, </a:t>
                      </a:r>
                      <a:r>
                        <a:rPr lang="ru-RU" sz="1200" dirty="0" err="1">
                          <a:effectLst/>
                        </a:rPr>
                        <a:t>Дагары</a:t>
                      </a:r>
                      <a:r>
                        <a:rPr lang="ru-RU" sz="1200" dirty="0">
                          <a:effectLst/>
                        </a:rPr>
                        <a:t>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размыв эоловых форм прибрежной части в результате увеличения интенсивности волноприбойной деятельности, в том числе в районах произрастания редких видов растений (</a:t>
                      </a:r>
                      <a:r>
                        <a:rPr lang="ru-RU" sz="1200" dirty="0" err="1">
                          <a:effectLst/>
                        </a:rPr>
                        <a:t>черепоплодник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почтишерститсый</a:t>
                      </a:r>
                      <a:r>
                        <a:rPr lang="ru-RU" sz="1200" dirty="0">
                          <a:effectLst/>
                        </a:rPr>
                        <a:t> и др.), трансформация эоловых ландшафтов песчаных кос.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extLst>
                  <a:ext uri="{0D108BD9-81ED-4DB2-BD59-A6C34878D82A}">
                    <a16:rowId xmlns:a16="http://schemas.microsoft.com/office/drawing/2014/main" val="2724298508"/>
                  </a:ext>
                </a:extLst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111500" y="1825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08" y="29787"/>
            <a:ext cx="9119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Воздействие высоких уровней воды в оз. Байкал на различные природные комплексы побережья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52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5508" y="102333"/>
          <a:ext cx="8932983" cy="29006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4446">
                  <a:extLst>
                    <a:ext uri="{9D8B030D-6E8A-4147-A177-3AD203B41FA5}">
                      <a16:colId xmlns:a16="http://schemas.microsoft.com/office/drawing/2014/main" val="3663806812"/>
                    </a:ext>
                  </a:extLst>
                </a:gridCol>
                <a:gridCol w="2511539">
                  <a:extLst>
                    <a:ext uri="{9D8B030D-6E8A-4147-A177-3AD203B41FA5}">
                      <a16:colId xmlns:a16="http://schemas.microsoft.com/office/drawing/2014/main" val="2685587269"/>
                    </a:ext>
                  </a:extLst>
                </a:gridCol>
                <a:gridCol w="2802291">
                  <a:extLst>
                    <a:ext uri="{9D8B030D-6E8A-4147-A177-3AD203B41FA5}">
                      <a16:colId xmlns:a16="http://schemas.microsoft.com/office/drawing/2014/main" val="1787578898"/>
                    </a:ext>
                  </a:extLst>
                </a:gridCol>
                <a:gridCol w="3214707">
                  <a:extLst>
                    <a:ext uri="{9D8B030D-6E8A-4147-A177-3AD203B41FA5}">
                      <a16:colId xmlns:a16="http://schemas.microsoft.com/office/drawing/2014/main" val="816268373"/>
                    </a:ext>
                  </a:extLst>
                </a:gridCol>
              </a:tblGrid>
              <a:tr h="10359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Песчаные, песчано-галечниковые и галечниковые пляжи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пляжи неполного профиля и береговые валы на различных участках побережья.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размыв береговых валов на отдельных участках, сокращение ширины пляжей (туризм и рекреация), изменение состава отложений прибрежных пляжей.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extLst>
                  <a:ext uri="{0D108BD9-81ED-4DB2-BD59-A6C34878D82A}">
                    <a16:rowId xmlns:a16="http://schemas.microsoft.com/office/drawing/2014/main" val="1503662375"/>
                  </a:ext>
                </a:extLst>
              </a:tr>
              <a:tr h="18647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Сочетания прибрежных ландшафтов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Темнохвойная тайга с </a:t>
                      </a:r>
                      <a:r>
                        <a:rPr lang="ru-RU" sz="1200" dirty="0" err="1">
                          <a:effectLst/>
                        </a:rPr>
                        <a:t>кедровостланниковыми</a:t>
                      </a:r>
                      <a:r>
                        <a:rPr lang="ru-RU" sz="1200" dirty="0">
                          <a:effectLst/>
                        </a:rPr>
                        <a:t> сообществами на побережье (</a:t>
                      </a:r>
                      <a:r>
                        <a:rPr lang="ru-RU" sz="1200" dirty="0" err="1">
                          <a:effectLst/>
                        </a:rPr>
                        <a:t>Чивыркуйский</a:t>
                      </a:r>
                      <a:r>
                        <a:rPr lang="ru-RU" sz="1200" dirty="0">
                          <a:effectLst/>
                        </a:rPr>
                        <a:t> перешеек), лесостепные природные комплексы Северного Байкала (</a:t>
                      </a:r>
                      <a:r>
                        <a:rPr lang="ru-RU" sz="1200" dirty="0" err="1">
                          <a:effectLst/>
                        </a:rPr>
                        <a:t>Лударь</a:t>
                      </a:r>
                      <a:r>
                        <a:rPr lang="ru-RU" sz="1200" dirty="0">
                          <a:effectLst/>
                        </a:rPr>
                        <a:t>), водно-болотные и эоловые ландшафты в районе </a:t>
                      </a:r>
                      <a:r>
                        <a:rPr lang="ru-RU" sz="1200" dirty="0" err="1">
                          <a:effectLst/>
                        </a:rPr>
                        <a:t>Дагар</a:t>
                      </a:r>
                      <a:r>
                        <a:rPr lang="ru-RU" sz="1200" dirty="0">
                          <a:effectLst/>
                        </a:rPr>
                        <a:t>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Трансформация прибрежного рельефа в результате абразии, размыв низких байкальских террас, уничтожение древостоя, изменение гидрологического режима и т.д.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49" marR="33949" marT="0" marB="0"/>
                </a:tc>
                <a:extLst>
                  <a:ext uri="{0D108BD9-81ED-4DB2-BD59-A6C34878D82A}">
                    <a16:rowId xmlns:a16="http://schemas.microsoft.com/office/drawing/2014/main" val="236106187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8" b="-4761"/>
          <a:stretch/>
        </p:blipFill>
        <p:spPr>
          <a:xfrm>
            <a:off x="112205" y="3096365"/>
            <a:ext cx="8926286" cy="34111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2606" y="6293054"/>
            <a:ext cx="4929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Гранатовые пески на пляже в районе с. Выдрино. Май 2022 г. </a:t>
            </a:r>
            <a:endParaRPr lang="ru-RU" sz="1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20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400" y="197346"/>
            <a:ext cx="85725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NewRomanPS-BoldMT"/>
              </a:rPr>
              <a:t>Цель работы:</a:t>
            </a:r>
            <a:br>
              <a:rPr lang="ru-RU" sz="1400" b="1" dirty="0">
                <a:solidFill>
                  <a:srgbClr val="000000"/>
                </a:solidFill>
                <a:latin typeface="TimesNewRomanPS-BoldMT"/>
              </a:rPr>
            </a:br>
            <a:r>
              <a:rPr lang="ru-RU" sz="1400" dirty="0">
                <a:solidFill>
                  <a:srgbClr val="000000"/>
                </a:solidFill>
                <a:latin typeface="TimesNewRomanPSMT"/>
              </a:rPr>
              <a:t>определение научно обоснованных требований к регулированию уровня озера Байкал </a:t>
            </a:r>
            <a:r>
              <a:rPr lang="ru-RU" sz="1400" dirty="0" smtClean="0">
                <a:solidFill>
                  <a:srgbClr val="000000"/>
                </a:solidFill>
                <a:latin typeface="TimesNewRomanPSMT"/>
              </a:rPr>
              <a:t>и эколого-экономическая </a:t>
            </a:r>
            <a:r>
              <a:rPr lang="ru-RU" sz="1400" dirty="0">
                <a:solidFill>
                  <a:srgbClr val="000000"/>
                </a:solidFill>
                <a:latin typeface="TimesNewRomanPSMT"/>
              </a:rPr>
              <a:t>оценка последствий регулирования для Байкала и </a:t>
            </a:r>
            <a:r>
              <a:rPr lang="ru-RU" sz="1400" dirty="0" smtClean="0">
                <a:solidFill>
                  <a:srgbClr val="000000"/>
                </a:solidFill>
                <a:latin typeface="TimesNewRomanPSMT"/>
              </a:rPr>
              <a:t>сопряженных территорий</a:t>
            </a:r>
            <a:r>
              <a:rPr lang="ru-RU" sz="1400" dirty="0">
                <a:solidFill>
                  <a:srgbClr val="000000"/>
                </a:solidFill>
                <a:latin typeface="TimesNewRomanPSMT"/>
              </a:rPr>
              <a:t>.</a:t>
            </a:r>
            <a:br>
              <a:rPr lang="ru-RU" sz="1400" dirty="0">
                <a:solidFill>
                  <a:srgbClr val="000000"/>
                </a:solidFill>
                <a:latin typeface="TimesNewRomanPSMT"/>
              </a:rPr>
            </a:br>
            <a:r>
              <a:rPr lang="ru-RU" sz="1400" b="1" dirty="0">
                <a:solidFill>
                  <a:srgbClr val="000000"/>
                </a:solidFill>
                <a:latin typeface="TimesNewRomanPS-BoldMT"/>
              </a:rPr>
              <a:t>Задачи работы:</a:t>
            </a:r>
            <a:br>
              <a:rPr lang="ru-RU" sz="1400" b="1" dirty="0">
                <a:solidFill>
                  <a:srgbClr val="000000"/>
                </a:solidFill>
                <a:latin typeface="TimesNewRomanPS-BoldMT"/>
              </a:rPr>
            </a:br>
            <a:r>
              <a:rPr lang="ru-RU" sz="1400" dirty="0">
                <a:solidFill>
                  <a:srgbClr val="000000"/>
                </a:solidFill>
                <a:latin typeface="TimesNewRomanPSMT"/>
              </a:rPr>
              <a:t>- </a:t>
            </a:r>
            <a:r>
              <a:rPr lang="ru-RU" sz="1400" i="1" dirty="0">
                <a:solidFill>
                  <a:srgbClr val="000000"/>
                </a:solidFill>
                <a:latin typeface="TimesNewRomanPSMT"/>
              </a:rPr>
              <a:t>Определение влияния изменения уровня озера Байкал на экосистему его </a:t>
            </a:r>
            <a:r>
              <a:rPr lang="ru-RU" sz="1400" i="1" dirty="0" smtClean="0">
                <a:solidFill>
                  <a:srgbClr val="000000"/>
                </a:solidFill>
                <a:latin typeface="TimesNewRomanPSMT"/>
              </a:rPr>
              <a:t>мелководной зоны </a:t>
            </a:r>
            <a:r>
              <a:rPr lang="ru-RU" sz="1400" i="1" dirty="0">
                <a:solidFill>
                  <a:srgbClr val="000000"/>
                </a:solidFill>
                <a:latin typeface="TimesNewRomanPSMT"/>
              </a:rPr>
              <a:t>и прибрежных территорий.</a:t>
            </a:r>
            <a:r>
              <a:rPr lang="ru-RU" sz="1400" dirty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sz="1400" dirty="0">
                <a:solidFill>
                  <a:srgbClr val="000000"/>
                </a:solidFill>
                <a:latin typeface="TimesNewRomanPSMT"/>
              </a:rPr>
            </a:br>
            <a:r>
              <a:rPr lang="ru-RU" sz="1400" dirty="0">
                <a:solidFill>
                  <a:srgbClr val="000000"/>
                </a:solidFill>
                <a:latin typeface="TimesNewRomanPSMT"/>
              </a:rPr>
              <a:t>- Социально-экономическая оценка последствий (ущербов) при изменении </a:t>
            </a:r>
            <a:r>
              <a:rPr lang="ru-RU" sz="1400" dirty="0" smtClean="0">
                <a:solidFill>
                  <a:srgbClr val="000000"/>
                </a:solidFill>
                <a:latin typeface="TimesNewRomanPSMT"/>
              </a:rPr>
              <a:t>уровня Байкала </a:t>
            </a:r>
            <a:r>
              <a:rPr lang="ru-RU" sz="1400" dirty="0">
                <a:solidFill>
                  <a:srgbClr val="000000"/>
                </a:solidFill>
                <a:latin typeface="TimesNewRomanPSMT"/>
              </a:rPr>
              <a:t>и регулировании расходов Иркутской ГЭС.</a:t>
            </a:r>
            <a:br>
              <a:rPr lang="ru-RU" sz="1400" dirty="0">
                <a:solidFill>
                  <a:srgbClr val="000000"/>
                </a:solidFill>
                <a:latin typeface="TimesNewRomanPSMT"/>
              </a:rPr>
            </a:br>
            <a:r>
              <a:rPr lang="ru-RU" sz="1400" dirty="0">
                <a:solidFill>
                  <a:srgbClr val="000000"/>
                </a:solidFill>
                <a:latin typeface="TimesNewRomanPSMT"/>
              </a:rPr>
              <a:t>- Подготовка предложений по минимизации рисков и потенциальных ущербов </a:t>
            </a:r>
            <a:r>
              <a:rPr lang="ru-RU" sz="1400" dirty="0" smtClean="0">
                <a:solidFill>
                  <a:srgbClr val="000000"/>
                </a:solidFill>
                <a:latin typeface="TimesNewRomanPSMT"/>
              </a:rPr>
              <a:t>при регулировании </a:t>
            </a:r>
            <a:r>
              <a:rPr lang="ru-RU" sz="1400" dirty="0">
                <a:solidFill>
                  <a:srgbClr val="000000"/>
                </a:solidFill>
                <a:latin typeface="TimesNewRomanPSMT"/>
              </a:rPr>
              <a:t>уровня озера Байкал.</a:t>
            </a:r>
            <a:r>
              <a:rPr lang="ru-RU" sz="1400" dirty="0"/>
              <a:t> 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9400" y="2659559"/>
            <a:ext cx="86614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TimesNewRomanPSMT"/>
              </a:rPr>
              <a:t>2.2.2. Разработка цифровых моделей рельефа мелководных зон и прибрежных </a:t>
            </a:r>
            <a:r>
              <a:rPr lang="ru-RU" sz="1400" dirty="0" smtClean="0">
                <a:solidFill>
                  <a:srgbClr val="000000"/>
                </a:solidFill>
                <a:latin typeface="TimesNewRomanPSMT"/>
              </a:rPr>
              <a:t>территорий, подверженных </a:t>
            </a:r>
            <a:r>
              <a:rPr lang="ru-RU" sz="1400" dirty="0">
                <a:solidFill>
                  <a:srgbClr val="000000"/>
                </a:solidFill>
                <a:latin typeface="TimesNewRomanPSMT"/>
              </a:rPr>
              <a:t>потенциальным ущербам при регулировании уровня озера Байкал, с </a:t>
            </a:r>
            <a:r>
              <a:rPr lang="ru-RU" sz="1400" dirty="0" smtClean="0">
                <a:solidFill>
                  <a:srgbClr val="000000"/>
                </a:solidFill>
                <a:latin typeface="TimesNewRomanPSMT"/>
              </a:rPr>
              <a:t>выделением отдельных </a:t>
            </a:r>
            <a:r>
              <a:rPr lang="ru-RU" sz="1400" dirty="0">
                <a:solidFill>
                  <a:srgbClr val="000000"/>
                </a:solidFill>
                <a:latin typeface="TimesNewRomanPSMT"/>
              </a:rPr>
              <a:t>участков (для озера Байкал, Иркутского водохранилища и нижнего бьефа </a:t>
            </a:r>
            <a:r>
              <a:rPr lang="ru-RU" sz="1400" dirty="0" smtClean="0">
                <a:solidFill>
                  <a:srgbClr val="000000"/>
                </a:solidFill>
                <a:latin typeface="TimesNewRomanPSMT"/>
              </a:rPr>
              <a:t>Иркутской ГЭС):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TimesNewRomanPSMT"/>
              </a:rPr>
              <a:t>Определение </a:t>
            </a:r>
            <a:r>
              <a:rPr lang="ru-RU" sz="1400" dirty="0">
                <a:solidFill>
                  <a:srgbClr val="000000"/>
                </a:solidFill>
                <a:latin typeface="TimesNewRomanPSMT"/>
              </a:rPr>
              <a:t>границ затопления/осушения мелководных зон и прибрежных </a:t>
            </a:r>
            <a:r>
              <a:rPr lang="ru-RU" sz="1400" dirty="0" smtClean="0">
                <a:solidFill>
                  <a:srgbClr val="000000"/>
                </a:solidFill>
                <a:latin typeface="TimesNewRomanPSMT"/>
              </a:rPr>
              <a:t>территорий для </a:t>
            </a:r>
            <a:r>
              <a:rPr lang="ru-RU" sz="1400" dirty="0">
                <a:solidFill>
                  <a:srgbClr val="000000"/>
                </a:solidFill>
                <a:latin typeface="TimesNewRomanPSMT"/>
              </a:rPr>
              <a:t>озера Байкал (территорий, расположенных в границах отметок 455,54 – 457,85 м ТО</a:t>
            </a:r>
            <a:r>
              <a:rPr lang="ru-RU" sz="1400" dirty="0" smtClean="0">
                <a:solidFill>
                  <a:srgbClr val="000000"/>
                </a:solidFill>
                <a:latin typeface="TimesNewRomanPSMT"/>
              </a:rPr>
              <a:t>), Иркутского </a:t>
            </a:r>
            <a:r>
              <a:rPr lang="ru-RU" sz="1400" dirty="0">
                <a:solidFill>
                  <a:srgbClr val="000000"/>
                </a:solidFill>
                <a:latin typeface="TimesNewRomanPSMT"/>
              </a:rPr>
              <a:t>водохранилища и нижнего бьефа Иркутской ГЭС с выделением </a:t>
            </a:r>
            <a:r>
              <a:rPr lang="ru-RU" sz="1400" dirty="0" smtClean="0">
                <a:solidFill>
                  <a:srgbClr val="000000"/>
                </a:solidFill>
                <a:latin typeface="TimesNewRomanPSMT"/>
              </a:rPr>
              <a:t>отдельных участков </a:t>
            </a:r>
            <a:r>
              <a:rPr lang="ru-RU" sz="1400" dirty="0">
                <a:solidFill>
                  <a:srgbClr val="000000"/>
                </a:solidFill>
                <a:latin typeface="TimesNewRomanPSMT"/>
              </a:rPr>
              <a:t>в границах Республики Бурятия и Иркутской области в зависимости от уровней </a:t>
            </a:r>
            <a:r>
              <a:rPr lang="ru-RU" sz="1400" dirty="0" smtClean="0">
                <a:solidFill>
                  <a:srgbClr val="000000"/>
                </a:solidFill>
                <a:latin typeface="TimesNewRomanPSMT"/>
              </a:rPr>
              <a:t>озера и </a:t>
            </a:r>
            <a:r>
              <a:rPr lang="ru-RU" sz="1400" dirty="0">
                <a:solidFill>
                  <a:srgbClr val="000000"/>
                </a:solidFill>
                <a:latin typeface="TimesNewRomanPSMT"/>
              </a:rPr>
              <a:t>расходов через Иркутскую ГЭС. Построение карт зон затопления на основе спутниковых и</a:t>
            </a:r>
            <a:br>
              <a:rPr lang="ru-RU" sz="1400" dirty="0">
                <a:solidFill>
                  <a:srgbClr val="000000"/>
                </a:solidFill>
                <a:latin typeface="TimesNewRomanPSMT"/>
              </a:rPr>
            </a:br>
            <a:r>
              <a:rPr lang="ru-RU" sz="1400" dirty="0">
                <a:solidFill>
                  <a:srgbClr val="000000"/>
                </a:solidFill>
                <a:latin typeface="TimesNewRomanPSMT"/>
              </a:rPr>
              <a:t>топографических материалов. Подготовка обзорных схем с отображением территорий </a:t>
            </a:r>
            <a:r>
              <a:rPr lang="ru-RU" sz="1400" dirty="0" smtClean="0">
                <a:solidFill>
                  <a:srgbClr val="000000"/>
                </a:solidFill>
                <a:latin typeface="TimesNewRomanPSMT"/>
              </a:rPr>
              <a:t>зон затопления/осушения</a:t>
            </a:r>
            <a:r>
              <a:rPr lang="ru-RU" sz="1400" dirty="0">
                <a:solidFill>
                  <a:srgbClr val="000000"/>
                </a:solidFill>
                <a:latin typeface="TimesNewRomanPSMT"/>
              </a:rPr>
              <a:t>. Определение координат зон затопления для различных уровней озера </a:t>
            </a:r>
            <a:r>
              <a:rPr lang="ru-RU" sz="1400" dirty="0" smtClean="0">
                <a:solidFill>
                  <a:srgbClr val="000000"/>
                </a:solidFill>
                <a:latin typeface="TimesNewRomanPSMT"/>
              </a:rPr>
              <a:t>и расходов </a:t>
            </a:r>
            <a:r>
              <a:rPr lang="ru-RU" sz="1400" dirty="0">
                <a:solidFill>
                  <a:srgbClr val="000000"/>
                </a:solidFill>
                <a:latin typeface="TimesNewRomanPSMT"/>
              </a:rPr>
              <a:t>через Иркутскую ГЭС</a:t>
            </a:r>
            <a:r>
              <a:rPr lang="ru-RU" sz="1400" dirty="0" smtClean="0">
                <a:solidFill>
                  <a:srgbClr val="000000"/>
                </a:solidFill>
                <a:latin typeface="TimesNewRomanPSMT"/>
              </a:rPr>
              <a:t>.</a:t>
            </a:r>
            <a:endParaRPr lang="en-US" sz="1400" dirty="0" smtClean="0">
              <a:solidFill>
                <a:srgbClr val="000000"/>
              </a:solidFill>
              <a:latin typeface="TimesNewRomanPSMT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NewRomanPSMT"/>
              </a:rPr>
              <a:t>2.2.3. ГИС моделирование зон затопления/осушения побережья оз. Байкал при разных </a:t>
            </a:r>
            <a:r>
              <a:rPr lang="ru-RU" sz="1400" dirty="0" err="1">
                <a:solidFill>
                  <a:srgbClr val="000000"/>
                </a:solidFill>
                <a:latin typeface="TimesNewRomanPSMT"/>
              </a:rPr>
              <a:t>уровенных</a:t>
            </a:r>
            <a:r>
              <a:rPr lang="ru-RU" sz="1400" dirty="0">
                <a:solidFill>
                  <a:srgbClr val="000000"/>
                </a:solidFill>
                <a:latin typeface="TimesNewRomanPSMT"/>
              </a:rPr>
              <a:t> режимах озера на отдельных участках, указанных в п.2.2.2., в том числе (но не ограничиваясь в случае необходимости) для уровней 455,54; 455,75; 456,00; 457,00; 457,10; 457,20; 457,30; 457,40; 457,50; 457,60; 457,70; 457,85 ТО</a:t>
            </a:r>
            <a:r>
              <a:rPr lang="ru-RU" sz="1400" dirty="0" smtClean="0">
                <a:solidFill>
                  <a:srgbClr val="000000"/>
                </a:solidFill>
                <a:latin typeface="TimesNewRomanPSMT"/>
              </a:rPr>
              <a:t>.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9400" y="5353130"/>
            <a:ext cx="8661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6470197"/>
            <a:ext cx="2057400" cy="365125"/>
          </a:xfrm>
        </p:spPr>
        <p:txBody>
          <a:bodyPr/>
          <a:lstStyle/>
          <a:p>
            <a:r>
              <a:rPr lang="en-US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88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0"/>
          <a:stretch/>
        </p:blipFill>
        <p:spPr>
          <a:xfrm>
            <a:off x="123093" y="3350892"/>
            <a:ext cx="8898508" cy="32521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" b="23457"/>
          <a:stretch/>
        </p:blipFill>
        <p:spPr>
          <a:xfrm>
            <a:off x="123093" y="6025"/>
            <a:ext cx="8898508" cy="3080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9908" y="3049219"/>
            <a:ext cx="657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Береговая абразия при высоких уровнях воды в оз. Байкал. Ярки. Фото 07.08.2022 г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75021" y="6560037"/>
            <a:ext cx="773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Межбарханные понижения в местности </a:t>
            </a:r>
            <a:r>
              <a:rPr lang="ru-RU" sz="1400" dirty="0" err="1" smtClean="0"/>
              <a:t>Дагары</a:t>
            </a:r>
            <a:r>
              <a:rPr lang="ru-RU" sz="1400" dirty="0" smtClean="0"/>
              <a:t>. Заболачивание и подтопление. Фото 09.08.2022 г</a:t>
            </a:r>
            <a:endParaRPr lang="ru-RU" sz="14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97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999620" cy="608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  <a:tabLst>
                <a:tab pos="2333625" algn="l"/>
              </a:tabLst>
            </a:pPr>
            <a:r>
              <a:rPr lang="ru-RU" sz="1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РЕЗУЛЬТАТЫ:</a:t>
            </a:r>
            <a:endParaRPr lang="ru-RU" sz="15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4500" algn="just">
              <a:buNone/>
            </a:pP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На основе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крупномасштабных топографических карт (1:2000) построены цифровые модели рельефа для большей части населенных пунктов побережья озера Байкал в пределах административных границ</a:t>
            </a:r>
          </a:p>
          <a:p>
            <a:pPr algn="just">
              <a:buNone/>
            </a:pP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Республики 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Бурятия.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  <a:tabLst>
                <a:tab pos="2333625" algn="l"/>
              </a:tabLst>
            </a:pP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2.Организованы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проведены полевые исследования с целью высокоточной цифровой аэрофотосъемки рельефа территорий, не обеспеченных 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крупномасштабными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топографическими картами. Планово-высотная привязка аэрофотоснимков осуществлялась с использованием двухчастотного ГНСС-приемника от пунктов государственной геодезической сети. В результате камеральной обработки данных, собранных в ходе полевых работ, получены высокоточные цифровые модели рельефа исследуемых территорий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  <a:tabLst>
                <a:tab pos="2333625" algn="l"/>
              </a:tabLst>
            </a:pP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Проведены промеры глубин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использованием двухчастотного ГНСС-приемника 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гидрологической рейки для определения границ зон осушения в условиях малой водности. 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  <a:tabLst>
                <a:tab pos="2333625" algn="l"/>
              </a:tabLst>
            </a:pP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полученной высокоточной цифровой модели рельефа построены зоны затопления модельных территорий при экстремально высоких уровнях водной поверхности. Векторные слои зон затопления использованы лабораторией экономики природопользования и лабораторией геоинформационных систем Байкальского института природопользования СО РАН для расчетов потенциального ущерба экономическим системам модельных территорий.</a:t>
            </a:r>
          </a:p>
          <a:p>
            <a:pPr indent="452438"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Определены природные объекты и территории, подпадающие под негативное воздействие: места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произрастания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растений, в том числе занесенных в Красные книги Республики Бурятия и России. </a:t>
            </a:r>
          </a:p>
          <a:p>
            <a:pPr indent="452438"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отношении утвержденных памятников природы, расположенных на исследуемой части побережья оз. Байкал, негативное воздействие при высоких уровнях воды установлено для термального источника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Загза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остальные природные объекты, входящие в перечень ООПТ регионального и местного значения, колебания уровня воды не оказывают прямого воздействия. Вместе с тем, для множества природных объектов, режим охраны которых законодательно не закреплен, риски негативного воздействия (подтопление, абразия и т.д.) существуют.</a:t>
            </a:r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86600" y="6470197"/>
            <a:ext cx="2057400" cy="365125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21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490868" y="230741"/>
            <a:ext cx="61622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4800" b="1" dirty="0" smtClean="0"/>
              <a:t>Спасибо за внимание</a:t>
            </a:r>
            <a:r>
              <a:rPr lang="en-US" altLang="ru-RU" sz="4800" b="1" dirty="0" smtClean="0"/>
              <a:t>!</a:t>
            </a:r>
            <a:endParaRPr lang="ru-RU" altLang="ru-RU" sz="4800" b="1" dirty="0"/>
          </a:p>
        </p:txBody>
      </p:sp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143508" y="3428370"/>
            <a:ext cx="8856984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57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kumimoji="1" lang="ru-RU" altLang="ru-RU" sz="20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Природные богатства – это то, что досталось нам от наших предков. </a:t>
            </a:r>
          </a:p>
          <a:p>
            <a:pPr algn="ctr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kumimoji="1" lang="ru-RU" altLang="ru-RU" sz="20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Природные ресурсы – это </a:t>
            </a:r>
            <a:r>
              <a:rPr kumimoji="1"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то, </a:t>
            </a:r>
            <a:r>
              <a:rPr kumimoji="1" lang="ru-RU" altLang="ru-RU" sz="20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что мы отбираем у будущих поколений.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8" b="32764"/>
          <a:stretch/>
        </p:blipFill>
        <p:spPr>
          <a:xfrm>
            <a:off x="143508" y="4330116"/>
            <a:ext cx="8998926" cy="2176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0" b="34480"/>
          <a:stretch/>
        </p:blipFill>
        <p:spPr>
          <a:xfrm>
            <a:off x="143508" y="1547149"/>
            <a:ext cx="8998926" cy="21074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61736" y="3794449"/>
            <a:ext cx="7643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Лесные ландшафты побережья в настоящее время.  Новый </a:t>
            </a:r>
            <a:r>
              <a:rPr lang="ru-RU" sz="1600" dirty="0" err="1" smtClean="0"/>
              <a:t>Энхалук</a:t>
            </a:r>
            <a:r>
              <a:rPr lang="ru-RU" sz="1600" dirty="0" smtClean="0"/>
              <a:t> (17.07.2022 г)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605059" y="6550223"/>
            <a:ext cx="4625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Выход грунтовых вод. Район источника </a:t>
            </a:r>
            <a:r>
              <a:rPr lang="ru-RU" sz="1400" dirty="0" err="1" smtClean="0"/>
              <a:t>Загза</a:t>
            </a:r>
            <a:r>
              <a:rPr lang="ru-RU" sz="1400" dirty="0" smtClean="0"/>
              <a:t>. 19.07.2022 г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4413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1350" y="872191"/>
            <a:ext cx="787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NewRomanPSMT"/>
              </a:rPr>
              <a:t>К рассматриваемым мелководным зонам и прибрежным территориям относятся:</a:t>
            </a:r>
            <a:br>
              <a:rPr 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sz="1600" dirty="0">
                <a:solidFill>
                  <a:srgbClr val="000000"/>
                </a:solidFill>
                <a:latin typeface="TimesNewRomanPSMT"/>
              </a:rPr>
              <a:t>В Республике Бурятия</a:t>
            </a:r>
            <a:r>
              <a:rPr lang="ru-RU" sz="1600" dirty="0" smtClean="0">
                <a:solidFill>
                  <a:srgbClr val="000000"/>
                </a:solidFill>
                <a:latin typeface="TimesNewRomanPSMT"/>
              </a:rPr>
              <a:t>:</a:t>
            </a:r>
            <a:endParaRPr lang="en-US" sz="1600" dirty="0" smtClean="0">
              <a:solidFill>
                <a:srgbClr val="000000"/>
              </a:solidFill>
              <a:latin typeface="TimesNewRomanPSMT"/>
            </a:endParaRPr>
          </a:p>
          <a:p>
            <a:r>
              <a:rPr lang="ru-RU" sz="1600" dirty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sz="1600" dirty="0">
                <a:solidFill>
                  <a:srgbClr val="000000"/>
                </a:solidFill>
                <a:latin typeface="SymbolMT"/>
              </a:rPr>
              <a:t>• </a:t>
            </a:r>
            <a:r>
              <a:rPr lang="ru-RU" sz="1600" dirty="0">
                <a:solidFill>
                  <a:srgbClr val="000000"/>
                </a:solidFill>
                <a:latin typeface="TimesNewRomanPSMT"/>
              </a:rPr>
              <a:t>Посольский Сор, </a:t>
            </a:r>
            <a:r>
              <a:rPr lang="ru-RU" sz="1600" dirty="0" err="1">
                <a:solidFill>
                  <a:srgbClr val="000000"/>
                </a:solidFill>
                <a:latin typeface="TimesNewRomanPSMT"/>
              </a:rPr>
              <a:t>Чивыркуйский</a:t>
            </a:r>
            <a:r>
              <a:rPr lang="ru-RU" sz="1600" dirty="0">
                <a:solidFill>
                  <a:srgbClr val="000000"/>
                </a:solidFill>
                <a:latin typeface="TimesNewRomanPSMT"/>
              </a:rPr>
              <a:t> перешеек п-ова Святой Нос (в створе оз. </a:t>
            </a:r>
            <a:r>
              <a:rPr lang="ru-RU" sz="1600" dirty="0" err="1">
                <a:solidFill>
                  <a:srgbClr val="000000"/>
                </a:solidFill>
                <a:latin typeface="TimesNewRomanPSMT"/>
              </a:rPr>
              <a:t>Арангатуй</a:t>
            </a:r>
            <a:r>
              <a:rPr lang="ru-RU" sz="1600" dirty="0" smtClean="0">
                <a:solidFill>
                  <a:srgbClr val="000000"/>
                </a:solidFill>
                <a:latin typeface="TimesNewRomanPSMT"/>
              </a:rPr>
              <a:t>), отдельные </a:t>
            </a:r>
            <a:r>
              <a:rPr lang="ru-RU" sz="1600" dirty="0">
                <a:solidFill>
                  <a:srgbClr val="000000"/>
                </a:solidFill>
                <a:latin typeface="TimesNewRomanPSMT"/>
              </a:rPr>
              <a:t>участки дельты р. Селенга, дельты р. Верхняя Ангара, островов </a:t>
            </a:r>
            <a:r>
              <a:rPr lang="ru-RU" sz="1600" dirty="0" smtClean="0">
                <a:solidFill>
                  <a:srgbClr val="000000"/>
                </a:solidFill>
                <a:latin typeface="TimesNewRomanPSMT"/>
              </a:rPr>
              <a:t>архипелага Ярки</a:t>
            </a:r>
            <a:r>
              <a:rPr lang="ru-RU" sz="1600" dirty="0">
                <a:solidFill>
                  <a:srgbClr val="000000"/>
                </a:solidFill>
                <a:latin typeface="TimesNewRomanPSMT"/>
              </a:rPr>
              <a:t>, Баргузинского и Чивыркуйского заливов</a:t>
            </a:r>
            <a:r>
              <a:rPr lang="ru-RU" sz="1600" dirty="0" smtClean="0">
                <a:solidFill>
                  <a:srgbClr val="000000"/>
                </a:solidFill>
                <a:latin typeface="TimesNewRomanPSMT"/>
              </a:rPr>
              <a:t>;</a:t>
            </a:r>
          </a:p>
          <a:p>
            <a:r>
              <a:rPr lang="ru-RU" sz="1600" dirty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sz="1600" dirty="0">
                <a:solidFill>
                  <a:srgbClr val="000000"/>
                </a:solidFill>
                <a:latin typeface="SymbolMT"/>
              </a:rPr>
              <a:t>• </a:t>
            </a:r>
            <a:r>
              <a:rPr lang="ru-RU" sz="1600" dirty="0">
                <a:solidFill>
                  <a:srgbClr val="000000"/>
                </a:solidFill>
                <a:latin typeface="TimesNewRomanPSMT"/>
              </a:rPr>
              <a:t>Участки ВСЖД: перегон ст. Мамай – ст. Речка-Выдрино (7,5 км), перегон ст. </a:t>
            </a:r>
            <a:r>
              <a:rPr lang="ru-RU" sz="1600" dirty="0" err="1" smtClean="0">
                <a:solidFill>
                  <a:srgbClr val="000000"/>
                </a:solidFill>
                <a:latin typeface="TimesNewRomanPSMT"/>
              </a:rPr>
              <a:t>Переемная</a:t>
            </a:r>
            <a:r>
              <a:rPr lang="ru-RU" sz="1600" dirty="0" smtClean="0">
                <a:solidFill>
                  <a:srgbClr val="000000"/>
                </a:solidFill>
                <a:latin typeface="TimesNewRomanPSMT"/>
              </a:rPr>
              <a:t> – </a:t>
            </a:r>
            <a:r>
              <a:rPr lang="ru-RU" sz="1600" dirty="0">
                <a:solidFill>
                  <a:srgbClr val="000000"/>
                </a:solidFill>
                <a:latin typeface="TimesNewRomanPSMT"/>
              </a:rPr>
              <a:t>ст. Прибой (11,5 км), ст. </a:t>
            </a:r>
            <a:r>
              <a:rPr lang="ru-RU" sz="1600" dirty="0" err="1">
                <a:solidFill>
                  <a:srgbClr val="000000"/>
                </a:solidFill>
                <a:latin typeface="TimesNewRomanPSMT"/>
              </a:rPr>
              <a:t>Мишиха</a:t>
            </a:r>
            <a:r>
              <a:rPr lang="ru-RU" sz="1600" dirty="0">
                <a:solidFill>
                  <a:srgbClr val="000000"/>
                </a:solidFill>
                <a:latin typeface="TimesNewRomanPSMT"/>
              </a:rPr>
              <a:t> (3 моста), г. Бабушкин (мост), ст. </a:t>
            </a:r>
            <a:r>
              <a:rPr lang="ru-RU" sz="1600" dirty="0" err="1">
                <a:solidFill>
                  <a:srgbClr val="000000"/>
                </a:solidFill>
                <a:latin typeface="TimesNewRomanPSMT"/>
              </a:rPr>
              <a:t>Култушная</a:t>
            </a:r>
            <a:r>
              <a:rPr lang="ru-RU" sz="1600" dirty="0">
                <a:solidFill>
                  <a:srgbClr val="000000"/>
                </a:solidFill>
                <a:latin typeface="TimesNewRomanPSMT"/>
              </a:rPr>
              <a:t> (4 км</a:t>
            </a:r>
            <a:r>
              <a:rPr lang="ru-RU" sz="1600" dirty="0" smtClean="0">
                <a:solidFill>
                  <a:srgbClr val="000000"/>
                </a:solidFill>
                <a:latin typeface="TimesNewRomanPSMT"/>
              </a:rPr>
              <a:t>), местность </a:t>
            </a:r>
            <a:r>
              <a:rPr lang="ru-RU" sz="1600" dirty="0">
                <a:solidFill>
                  <a:srgbClr val="000000"/>
                </a:solidFill>
                <a:latin typeface="TimesNewRomanPSMT"/>
              </a:rPr>
              <a:t>Байкальский Прибой (3 км</a:t>
            </a:r>
            <a:r>
              <a:rPr lang="ru-RU" sz="1600" dirty="0" smtClean="0">
                <a:solidFill>
                  <a:srgbClr val="000000"/>
                </a:solidFill>
                <a:latin typeface="TimesNewRomanPSMT"/>
              </a:rPr>
              <a:t>);</a:t>
            </a:r>
          </a:p>
          <a:p>
            <a:r>
              <a:rPr lang="ru-RU" sz="1600" dirty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sz="1600" dirty="0">
                <a:solidFill>
                  <a:srgbClr val="000000"/>
                </a:solidFill>
                <a:latin typeface="SymbolMT"/>
              </a:rPr>
              <a:t>• </a:t>
            </a:r>
            <a:r>
              <a:rPr lang="ru-RU" sz="1600" dirty="0">
                <a:solidFill>
                  <a:srgbClr val="000000"/>
                </a:solidFill>
                <a:latin typeface="TimesNewRomanPSMT"/>
              </a:rPr>
              <a:t>Автодороги: от с. Посольское в сторону с. Исток (6 км), с. Горячинск – с. </a:t>
            </a:r>
            <a:r>
              <a:rPr lang="ru-RU" sz="1600" dirty="0" err="1">
                <a:solidFill>
                  <a:srgbClr val="000000"/>
                </a:solidFill>
                <a:latin typeface="TimesNewRomanPSMT"/>
              </a:rPr>
              <a:t>Максимиха</a:t>
            </a:r>
            <a:r>
              <a:rPr lang="ru-RU" sz="1600" dirty="0" smtClean="0">
                <a:solidFill>
                  <a:srgbClr val="000000"/>
                </a:solidFill>
                <a:latin typeface="TimesNewRomanPSMT"/>
              </a:rPr>
              <a:t>;</a:t>
            </a:r>
          </a:p>
          <a:p>
            <a:r>
              <a:rPr lang="ru-RU" sz="1600" dirty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sz="1600" dirty="0">
                <a:solidFill>
                  <a:srgbClr val="000000"/>
                </a:solidFill>
                <a:latin typeface="SymbolMT"/>
              </a:rPr>
              <a:t>• </a:t>
            </a:r>
            <a:r>
              <a:rPr lang="ru-RU" sz="1600" dirty="0">
                <a:solidFill>
                  <a:srgbClr val="000000"/>
                </a:solidFill>
                <a:latin typeface="TimesNewRomanPSMT"/>
              </a:rPr>
              <a:t>Населенные пункты: п. Нижнеангарск, пос. Усть-Баргузин, отдельные участки в</a:t>
            </a:r>
            <a:br>
              <a:rPr 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sz="1600" dirty="0">
                <a:solidFill>
                  <a:srgbClr val="000000"/>
                </a:solidFill>
                <a:latin typeface="TimesNewRomanPSMT"/>
              </a:rPr>
              <a:t>окрестностях сел Горячинск, </a:t>
            </a:r>
            <a:r>
              <a:rPr lang="ru-RU" sz="1600" dirty="0" err="1">
                <a:solidFill>
                  <a:srgbClr val="000000"/>
                </a:solidFill>
                <a:latin typeface="TimesNewRomanPSMT"/>
              </a:rPr>
              <a:t>Максимиха</a:t>
            </a:r>
            <a:r>
              <a:rPr lang="ru-RU" sz="1600" dirty="0">
                <a:solidFill>
                  <a:srgbClr val="000000"/>
                </a:solidFill>
                <a:latin typeface="TimesNewRomanPSMT"/>
              </a:rPr>
              <a:t>, с. Турка, с. Гремячинск, с. Сухая, </a:t>
            </a:r>
            <a:r>
              <a:rPr lang="ru-RU" sz="1600" dirty="0" err="1" smtClean="0">
                <a:solidFill>
                  <a:srgbClr val="000000"/>
                </a:solidFill>
                <a:latin typeface="TimesNewRomanPSMT"/>
              </a:rPr>
              <a:t>пос.Энхалук</a:t>
            </a:r>
            <a:r>
              <a:rPr lang="ru-RU" sz="1600" dirty="0">
                <a:solidFill>
                  <a:srgbClr val="000000"/>
                </a:solidFill>
                <a:latin typeface="TimesNewRomanPSMT"/>
              </a:rPr>
              <a:t>, с. Оймур, с. </a:t>
            </a:r>
            <a:r>
              <a:rPr lang="ru-RU" sz="1600" dirty="0" err="1">
                <a:solidFill>
                  <a:srgbClr val="000000"/>
                </a:solidFill>
                <a:latin typeface="TimesNewRomanPSMT"/>
              </a:rPr>
              <a:t>Дубинино</a:t>
            </a:r>
            <a:r>
              <a:rPr lang="ru-RU" sz="1600" dirty="0">
                <a:solidFill>
                  <a:srgbClr val="000000"/>
                </a:solidFill>
                <a:latin typeface="TimesNewRomanPSMT"/>
              </a:rPr>
              <a:t>, с. Корсаково, с. </a:t>
            </a:r>
            <a:r>
              <a:rPr lang="ru-RU" sz="1600" dirty="0" err="1">
                <a:solidFill>
                  <a:srgbClr val="000000"/>
                </a:solidFill>
                <a:latin typeface="TimesNewRomanPSMT"/>
              </a:rPr>
              <a:t>Инкино</a:t>
            </a:r>
            <a:r>
              <a:rPr lang="ru-RU" sz="1600" dirty="0">
                <a:solidFill>
                  <a:srgbClr val="000000"/>
                </a:solidFill>
                <a:latin typeface="TimesNewRomanPSMT"/>
              </a:rPr>
              <a:t>, с. Байкало-Кудара, </a:t>
            </a:r>
            <a:r>
              <a:rPr lang="ru-RU" sz="1600" dirty="0" err="1" smtClean="0">
                <a:solidFill>
                  <a:srgbClr val="000000"/>
                </a:solidFill>
                <a:latin typeface="TimesNewRomanPSMT"/>
              </a:rPr>
              <a:t>с.Истомино</a:t>
            </a:r>
            <a:r>
              <a:rPr lang="ru-RU" sz="1600" dirty="0">
                <a:solidFill>
                  <a:srgbClr val="000000"/>
                </a:solidFill>
                <a:latin typeface="TimesNewRomanPSMT"/>
              </a:rPr>
              <a:t>, с. Исток, с. Посольское, г. Бабушкин, с. Танхой, с. Выдрино.</a:t>
            </a:r>
            <a:br>
              <a:rPr 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sz="1600" dirty="0">
                <a:solidFill>
                  <a:srgbClr val="000000"/>
                </a:solidFill>
                <a:latin typeface="TimesNewRomanPSMT"/>
              </a:rPr>
              <a:t>в Иркутской области</a:t>
            </a:r>
            <a:r>
              <a:rPr lang="ru-RU" sz="1600" dirty="0"/>
              <a:t> 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29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0276" y="231585"/>
            <a:ext cx="720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зон затопления по данным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топокарт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масштаба 1:2000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720" y="693448"/>
            <a:ext cx="7969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Цифровая основа масштаба 1</a:t>
            </a:r>
            <a:r>
              <a:rPr lang="en-US" dirty="0" smtClean="0"/>
              <a:t>:2000 </a:t>
            </a:r>
            <a:r>
              <a:rPr lang="ru-RU" dirty="0" smtClean="0"/>
              <a:t>получена </a:t>
            </a:r>
            <a:r>
              <a:rPr lang="ru-RU" dirty="0"/>
              <a:t>от </a:t>
            </a:r>
            <a:r>
              <a:rPr lang="ru-RU" dirty="0" smtClean="0"/>
              <a:t>ГБУ </a:t>
            </a:r>
            <a:r>
              <a:rPr lang="ru-RU" dirty="0"/>
              <a:t>Центр информационных технологий Республики </a:t>
            </a:r>
            <a:r>
              <a:rPr lang="ru-RU" dirty="0" smtClean="0"/>
              <a:t>Бурятия. На основе топографических карт построены ЦМР для ряда населенных пунктов, расположенных на побережье оз. Байкал.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1" y="1709309"/>
            <a:ext cx="3114311" cy="216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80" y="1709309"/>
            <a:ext cx="3113380" cy="216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32" y="4200600"/>
            <a:ext cx="3113380" cy="21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80" y="4200600"/>
            <a:ext cx="3113380" cy="216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44601" y="3869309"/>
            <a:ext cx="3114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/>
              <a:t>Космоснимок</a:t>
            </a:r>
            <a:r>
              <a:rPr lang="ru-RU" sz="1600" dirty="0" smtClean="0"/>
              <a:t> г. Северобайкальск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689849" y="3862046"/>
            <a:ext cx="3114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Изолинии </a:t>
            </a:r>
            <a:r>
              <a:rPr lang="ru-RU" sz="1600" dirty="0" smtClean="0"/>
              <a:t>и отметки высот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244601" y="6353337"/>
            <a:ext cx="3114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ЦМР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689848" y="6353337"/>
            <a:ext cx="3114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Границы зон затопления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422400" y="1616778"/>
            <a:ext cx="25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1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22370" y="1616778"/>
            <a:ext cx="25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2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22400" y="4157884"/>
            <a:ext cx="25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3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2370" y="4157884"/>
            <a:ext cx="25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4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78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WorkingSodnomov\BINM\Моделироавние Байкал 1\Безымянный-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04003"/>
            <a:ext cx="4124425" cy="310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WorkingSodnomov\BINM\Моделироавние Байкал 1\IMG_756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6" t="7686" r="8573" b="2233"/>
          <a:stretch/>
        </p:blipFill>
        <p:spPr bwMode="auto">
          <a:xfrm>
            <a:off x="4504623" y="3304003"/>
            <a:ext cx="4493308" cy="31094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https://fstudio.vteximg.com.br/arquivos/ids/543373-2000-2000/dji-mavic-pro-platinum-fly-more-combo-64880-2-303.jpg?v=6367236273468000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4" b="29688"/>
          <a:stretch/>
        </p:blipFill>
        <p:spPr bwMode="auto">
          <a:xfrm>
            <a:off x="0" y="1126472"/>
            <a:ext cx="149696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81537" y="815676"/>
            <a:ext cx="29729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ru-RU" baseline="-25000" dirty="0" smtClean="0"/>
              <a:t>съемки</a:t>
            </a:r>
            <a:r>
              <a:rPr lang="ru-RU" dirty="0" smtClean="0"/>
              <a:t> = 150 м</a:t>
            </a:r>
          </a:p>
          <a:p>
            <a:r>
              <a:rPr lang="en-US" dirty="0" smtClean="0"/>
              <a:t>H</a:t>
            </a:r>
            <a:r>
              <a:rPr lang="ru-RU" baseline="-25000" dirty="0" smtClean="0"/>
              <a:t>Солнца</a:t>
            </a:r>
            <a:r>
              <a:rPr lang="ru-RU" dirty="0" smtClean="0"/>
              <a:t> ≈ 50°</a:t>
            </a:r>
            <a:endParaRPr lang="ru-RU" dirty="0"/>
          </a:p>
          <a:p>
            <a:r>
              <a:rPr lang="ru-RU" dirty="0" smtClean="0"/>
              <a:t>Перекрытие более 70 %</a:t>
            </a:r>
          </a:p>
          <a:p>
            <a:r>
              <a:rPr lang="en-US" dirty="0" smtClean="0"/>
              <a:t>GSD = 9 </a:t>
            </a:r>
            <a:r>
              <a:rPr lang="ru-RU" dirty="0" smtClean="0"/>
              <a:t>см/</a:t>
            </a:r>
            <a:r>
              <a:rPr lang="ru-RU" dirty="0" err="1" smtClean="0"/>
              <a:t>пикс</a:t>
            </a:r>
            <a:r>
              <a:rPr lang="ru-RU" dirty="0" smtClean="0"/>
              <a:t> → М 1:1000</a:t>
            </a:r>
            <a:endParaRPr lang="ru-RU" dirty="0"/>
          </a:p>
        </p:txBody>
      </p:sp>
      <p:pic>
        <p:nvPicPr>
          <p:cNvPr id="9" name="Рисунок 8" descr="C:\Users\Андрей\Downloads\image-29-09-21-11-17 (1).heic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" b="33093"/>
          <a:stretch/>
        </p:blipFill>
        <p:spPr bwMode="auto">
          <a:xfrm>
            <a:off x="5807271" y="846774"/>
            <a:ext cx="3143401" cy="2338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1030" y="2038868"/>
            <a:ext cx="48210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Среднеквадратическая погрешность измерения координат при статической сьемке </a:t>
            </a:r>
            <a:r>
              <a:rPr lang="ru-RU" dirty="0" smtClean="0">
                <a:solidFill>
                  <a:srgbClr val="000000"/>
                </a:solidFill>
                <a:ea typeface="Calibri" panose="020F0502020204030204" pitchFamily="34" charset="0"/>
              </a:rPr>
              <a:t>в плане: 2,5 </a:t>
            </a:r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мм ± 0,3 мм/км и по </a:t>
            </a:r>
            <a:r>
              <a:rPr lang="ru-RU" dirty="0" smtClean="0">
                <a:solidFill>
                  <a:srgbClr val="000000"/>
                </a:solidFill>
                <a:ea typeface="Calibri" panose="020F0502020204030204" pitchFamily="34" charset="0"/>
              </a:rPr>
              <a:t>высоте: </a:t>
            </a:r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5 мм ± </a:t>
            </a:r>
            <a:r>
              <a:rPr lang="ru-RU" dirty="0" smtClean="0">
                <a:solidFill>
                  <a:srgbClr val="000000"/>
                </a:solidFill>
                <a:ea typeface="Calibri" panose="020F0502020204030204" pitchFamily="34" charset="0"/>
              </a:rPr>
              <a:t>0,5 мм/км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17241" r="22023"/>
          <a:stretch/>
        </p:blipFill>
        <p:spPr>
          <a:xfrm>
            <a:off x="1183227" y="927559"/>
            <a:ext cx="1916208" cy="10516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23828" y="139705"/>
            <a:ext cx="709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зон затопления по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аэрофотосъемк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БПЛА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60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8424" y="134353"/>
            <a:ext cx="251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Камеральные работы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33" y="4751392"/>
            <a:ext cx="3907191" cy="20695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33" y="592585"/>
            <a:ext cx="3899514" cy="20645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7" y="2669479"/>
            <a:ext cx="3899514" cy="20675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8" y="592585"/>
            <a:ext cx="3899514" cy="2076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7" y="4751392"/>
            <a:ext cx="3899514" cy="20625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33" y="2669479"/>
            <a:ext cx="3907191" cy="2067555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WorkingSodnomov\BINM\Моделироавние Байкал 1\карты отчет\Грем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62940"/>
            <a:ext cx="35814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WorkingSodnomov\BINM\Моделироавние Байкал 1\карты отчет\Макс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447040"/>
            <a:ext cx="5016500" cy="33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5100" y="3749040"/>
            <a:ext cx="5016500" cy="31089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48612" y="77708"/>
            <a:ext cx="4846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Зоны затопления с. Гремячинск, с. </a:t>
            </a:r>
            <a:r>
              <a:rPr lang="ru-RU" b="1" dirty="0" err="1" smtClean="0"/>
              <a:t>Максимиха</a:t>
            </a:r>
            <a:endParaRPr lang="ru-RU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97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466" y="635000"/>
            <a:ext cx="3987800" cy="286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8673" y="635000"/>
            <a:ext cx="4253228" cy="286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466" y="3683000"/>
            <a:ext cx="3987800" cy="28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8673" y="3683000"/>
            <a:ext cx="4253228" cy="28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634465" y="77708"/>
            <a:ext cx="5875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Зоны затопления Посольский сор (Байкальский Прибой) </a:t>
            </a:r>
            <a:endParaRPr lang="ru-RU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07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6" y="811426"/>
            <a:ext cx="3123380" cy="25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99" y="811426"/>
            <a:ext cx="3123913" cy="252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4096" y="3295386"/>
            <a:ext cx="5870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</a:t>
            </a:r>
            <a:r>
              <a:rPr lang="ru-RU" sz="1600" dirty="0" smtClean="0"/>
              <a:t>. Выдрино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6" y="3803217"/>
            <a:ext cx="3564160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76" y="3803217"/>
            <a:ext cx="3564160" cy="25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4096" y="6323217"/>
            <a:ext cx="5870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с. </a:t>
            </a:r>
            <a:r>
              <a:rPr lang="ru-RU" sz="1600" dirty="0" err="1" smtClean="0"/>
              <a:t>Клюевка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98226" y="206199"/>
            <a:ext cx="890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Определение зон затопления по </a:t>
            </a:r>
            <a:r>
              <a:rPr lang="ru-RU" b="1" dirty="0" smtClean="0"/>
              <a:t>данным </a:t>
            </a:r>
            <a:r>
              <a:rPr lang="ru-RU" b="1" dirty="0" err="1"/>
              <a:t>топокарт</a:t>
            </a:r>
            <a:r>
              <a:rPr lang="ru-RU" b="1" dirty="0"/>
              <a:t> и съемки с </a:t>
            </a:r>
            <a:r>
              <a:rPr lang="ru-RU" b="1" dirty="0" smtClean="0"/>
              <a:t>БПЛА</a:t>
            </a:r>
            <a:endParaRPr lang="ru-RU" b="1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8C8A-9AB6-4392-A131-758DAE9481C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0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10550</TotalTime>
  <Words>2485</Words>
  <Application>Microsoft Office PowerPoint</Application>
  <PresentationFormat>Экран (4:3)</PresentationFormat>
  <Paragraphs>615</Paragraphs>
  <Slides>22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SymbolMT</vt:lpstr>
      <vt:lpstr>Times New Roman</vt:lpstr>
      <vt:lpstr>TimesNewRomanPS-BoldMT</vt:lpstr>
      <vt:lpstr>TimesNewRomanPSMT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ayurzhanaev</dc:creator>
  <cp:lastModifiedBy>ayurzhanaev</cp:lastModifiedBy>
  <cp:revision>166</cp:revision>
  <dcterms:created xsi:type="dcterms:W3CDTF">2021-07-09T03:45:21Z</dcterms:created>
  <dcterms:modified xsi:type="dcterms:W3CDTF">2022-08-26T00:18:27Z</dcterms:modified>
</cp:coreProperties>
</file>