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4" r:id="rId7"/>
    <p:sldId id="260" r:id="rId8"/>
    <p:sldId id="267" r:id="rId9"/>
    <p:sldId id="266" r:id="rId10"/>
    <p:sldId id="261" r:id="rId11"/>
    <p:sldId id="268" r:id="rId12"/>
    <p:sldId id="262" r:id="rId13"/>
    <p:sldId id="26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738" y="-9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28.03.2023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000108"/>
            <a:ext cx="8001056" cy="2031325"/>
          </a:xfrm>
          <a:prstGeom prst="rect">
            <a:avLst/>
          </a:prstGeom>
        </p:spPr>
        <p:txBody>
          <a:bodyPr wrap="square">
            <a:spAutoFit/>
          </a:bodyPr>
          <a:lstStyle/>
          <a:p>
            <a:pPr algn="ctr"/>
            <a:r>
              <a:rPr lang="ru-RU" b="1" dirty="0" smtClean="0"/>
              <a:t>«Влияние изменения уровня воды в озере Байкал на состояние экосистемы озера, определение ущерба объектам экономики и инфраструктуры прибрежной территории Республики Бурятия, Иркутской области в зависимости от уровней озера и сбросов Иркутской ГЭС» </a:t>
            </a:r>
          </a:p>
          <a:p>
            <a:pPr algn="ctr"/>
            <a:endParaRPr lang="ru-RU" b="1" dirty="0" smtClean="0"/>
          </a:p>
          <a:p>
            <a:pPr algn="ctr"/>
            <a:r>
              <a:rPr lang="ru-RU" b="1" dirty="0" smtClean="0"/>
              <a:t>3 этап</a:t>
            </a:r>
            <a:endParaRPr lang="ru-RU" dirty="0"/>
          </a:p>
        </p:txBody>
      </p:sp>
      <p:sp>
        <p:nvSpPr>
          <p:cNvPr id="5" name="Прямоугольник 4"/>
          <p:cNvSpPr/>
          <p:nvPr/>
        </p:nvSpPr>
        <p:spPr>
          <a:xfrm>
            <a:off x="928662" y="3571876"/>
            <a:ext cx="7500990"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sz="2400" b="1" dirty="0" smtClean="0"/>
              <a:t>Вопросы минимизации рисков и ущербов в зоне влияния колебаний уровня оз. Байкал (Иркутская область) и Иркутского водохранилища</a:t>
            </a:r>
            <a:endParaRPr lang="ru-RU" sz="2400" dirty="0"/>
          </a:p>
        </p:txBody>
      </p:sp>
      <p:sp>
        <p:nvSpPr>
          <p:cNvPr id="1025" name="Rectangle 1"/>
          <p:cNvSpPr>
            <a:spLocks noChangeArrowheads="1"/>
          </p:cNvSpPr>
          <p:nvPr/>
        </p:nvSpPr>
        <p:spPr bwMode="auto">
          <a:xfrm>
            <a:off x="4572000" y="5286388"/>
            <a:ext cx="4286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К.г.н., в.н.с </a:t>
            </a:r>
            <a:r>
              <a:rPr kumimoji="0" lang="ru-RU" sz="1600" b="0" i="0" u="none" strike="noStrike" cap="none" normalizeH="0" baseline="0" dirty="0" err="1" smtClean="0">
                <a:ln>
                  <a:noFill/>
                </a:ln>
                <a:solidFill>
                  <a:schemeClr val="accent2">
                    <a:lumMod val="75000"/>
                  </a:schemeClr>
                </a:solidFill>
                <a:effectLst/>
                <a:latin typeface="Times New Roman" pitchFamily="18" charset="0"/>
                <a:ea typeface="Times New Roman" pitchFamily="18" charset="0"/>
                <a:cs typeface="Times New Roman" pitchFamily="18" charset="0"/>
              </a:rPr>
              <a:t>Гагаринова</a:t>
            </a:r>
            <a:r>
              <a:rPr kumimoji="0" lang="ru-RU" sz="16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Ольга Владимировна</a:t>
            </a:r>
            <a:endParaRPr kumimoji="0" lang="ru-RU" sz="16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sp>
        <p:nvSpPr>
          <p:cNvPr id="7" name="Прямоугольник 6"/>
          <p:cNvSpPr/>
          <p:nvPr/>
        </p:nvSpPr>
        <p:spPr>
          <a:xfrm>
            <a:off x="2285984" y="5857892"/>
            <a:ext cx="5025863" cy="369332"/>
          </a:xfrm>
          <a:prstGeom prst="rect">
            <a:avLst/>
          </a:prstGeom>
        </p:spPr>
        <p:txBody>
          <a:bodyPr wrap="none">
            <a:spAutoFit/>
          </a:bodyPr>
          <a:lstStyle/>
          <a:p>
            <a:pPr lvl="0" fontAlgn="base">
              <a:spcBef>
                <a:spcPct val="0"/>
              </a:spcBef>
              <a:spcAft>
                <a:spcPct val="0"/>
              </a:spcAft>
            </a:pPr>
            <a:r>
              <a:rPr lang="ru-RU" b="1" i="1" dirty="0" smtClean="0">
                <a:solidFill>
                  <a:schemeClr val="accent2">
                    <a:lumMod val="75000"/>
                  </a:schemeClr>
                </a:solidFill>
                <a:latin typeface="Times New Roman" pitchFamily="18" charset="0"/>
                <a:ea typeface="Times New Roman" pitchFamily="18" charset="0"/>
                <a:cs typeface="Times New Roman" pitchFamily="18" charset="0"/>
              </a:rPr>
              <a:t>Институт географии им. В.Б. </a:t>
            </a:r>
            <a:r>
              <a:rPr lang="ru-RU" b="1" i="1" dirty="0" err="1" smtClean="0">
                <a:solidFill>
                  <a:schemeClr val="accent2">
                    <a:lumMod val="75000"/>
                  </a:schemeClr>
                </a:solidFill>
                <a:latin typeface="Times New Roman" pitchFamily="18" charset="0"/>
                <a:ea typeface="Times New Roman" pitchFamily="18" charset="0"/>
                <a:cs typeface="Times New Roman" pitchFamily="18" charset="0"/>
              </a:rPr>
              <a:t>Сочавы</a:t>
            </a:r>
            <a:r>
              <a:rPr lang="ru-RU" b="1" i="1" dirty="0" smtClean="0">
                <a:solidFill>
                  <a:schemeClr val="accent2">
                    <a:lumMod val="75000"/>
                  </a:schemeClr>
                </a:solidFill>
                <a:latin typeface="Times New Roman" pitchFamily="18" charset="0"/>
                <a:ea typeface="Times New Roman" pitchFamily="18" charset="0"/>
                <a:cs typeface="Times New Roman" pitchFamily="18" charset="0"/>
              </a:rPr>
              <a:t> СО РАН</a:t>
            </a:r>
            <a:endParaRPr lang="ru-RU" sz="800" b="1" i="1" dirty="0" smtClean="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57158" y="785794"/>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Мероприятия по выявлению </a:t>
            </a:r>
            <a:r>
              <a:rPr lang="ru-RU" b="1" dirty="0" smtClean="0">
                <a:latin typeface="Times New Roman" pitchFamily="18" charset="0"/>
                <a:ea typeface="Times New Roman" pitchFamily="18" charset="0"/>
                <a:cs typeface="Times New Roman" pitchFamily="18" charset="0"/>
              </a:rPr>
              <a:t>негативных эффектов объектам социально-экономической системы прибрежных </a:t>
            </a:r>
            <a:r>
              <a:rPr lang="ru-RU" b="1" dirty="0" smtClean="0">
                <a:latin typeface="Times New Roman" pitchFamily="18" charset="0"/>
                <a:ea typeface="Times New Roman" pitchFamily="18" charset="0"/>
                <a:cs typeface="Times New Roman" pitchFamily="18" charset="0"/>
              </a:rPr>
              <a:t>территорий</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Регулярная техническая оценка объектов системы берегоукрепительных сооружений, вне зависимости от ведомственной принадлежности (ВСЖД ПАО РЖД,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Восточно-Сибирское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речное пароходство, муниципальные образования и др.).</a:t>
            </a:r>
          </a:p>
          <a:p>
            <a:pPr marL="0" marR="0" lvl="0" indent="450850" algn="just" defTabSz="914400" rtl="0" eaLnBrk="0" fontAlgn="base" latinLnBrk="0" hangingPunct="0">
              <a:lnSpc>
                <a:spcPct val="100000"/>
              </a:lnSpc>
              <a:spcBef>
                <a:spcPct val="0"/>
              </a:spcBef>
              <a:spcAft>
                <a:spcPct val="0"/>
              </a:spcAft>
              <a:buClrTx/>
              <a:buSzTx/>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50850" algn="just"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Ежегодная (сезонная) экспертная оценка </a:t>
            </a:r>
            <a:r>
              <a:rPr lang="ru-RU" dirty="0" smtClean="0">
                <a:latin typeface="Times New Roman" pitchFamily="18" charset="0"/>
                <a:ea typeface="Times New Roman" pitchFamily="18" charset="0"/>
                <a:cs typeface="Times New Roman" pitchFamily="18" charset="0"/>
              </a:rPr>
              <a:t> негативных  воздействий водного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фактора на объекты хозяйственной, социальной, транспортной инфраструктур, на производственные здания и сооружения на </a:t>
            </a:r>
            <a:r>
              <a:rPr lang="ru-RU" dirty="0" smtClean="0">
                <a:latin typeface="Times New Roman" pitchFamily="18" charset="0"/>
                <a:ea typeface="Times New Roman" pitchFamily="18" charset="0"/>
                <a:cs typeface="Times New Roman" pitchFamily="18" charset="0"/>
              </a:rPr>
              <a:t>территориях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потенциально уязвимых к колебаниям уровня оз. Байкал.</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50850" algn="just"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Ежегодная</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езонная) экспертная оценка объектов туристско-рекреационной деятельности</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на территориях </a:t>
            </a:r>
            <a:r>
              <a:rPr lang="ru-RU" dirty="0" smtClean="0">
                <a:latin typeface="Times New Roman" pitchFamily="18" charset="0"/>
                <a:ea typeface="Times New Roman" pitchFamily="18" charset="0"/>
                <a:cs typeface="Times New Roman" pitchFamily="18" charset="0"/>
              </a:rPr>
              <a:t>потенциально уязвимых к колебаниям уровня оз. Байкал.</a:t>
            </a:r>
          </a:p>
          <a:p>
            <a:pPr lvl="0" indent="450850" algn="just" eaLnBrk="0" fontAlgn="base" hangingPunct="0">
              <a:spcBef>
                <a:spcPct val="0"/>
              </a:spcBef>
              <a:spcAft>
                <a:spcPct val="0"/>
              </a:spcAft>
            </a:pPr>
            <a:endParaRPr lang="ru-RU"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1000108"/>
            <a:ext cx="8358214" cy="36856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ts val="30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Превентивные меры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ts val="30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ru-RU" dirty="0" smtClean="0">
                <a:latin typeface="Times New Roman" pitchFamily="18" charset="0"/>
                <a:ea typeface="Times New Roman" pitchFamily="18" charset="0"/>
                <a:cs typeface="Times New Roman" pitchFamily="18" charset="0"/>
              </a:rPr>
              <a:t>Разработка нормативно-правовых актов, регламентирующих деятельность и проживание населения в границах зон затопления водами оз. Байкал и Иркутского водохранилища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ts val="30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lang="ru-RU" dirty="0" smtClean="0">
                <a:latin typeface="Times New Roman" pitchFamily="18" charset="0"/>
                <a:ea typeface="Times New Roman" pitchFamily="18" charset="0"/>
                <a:cs typeface="Times New Roman" pitchFamily="18" charset="0"/>
              </a:rPr>
              <a:t>Организация информирования населения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ts val="30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lang="ru-RU" dirty="0" smtClean="0">
                <a:latin typeface="Times New Roman" pitchFamily="18" charset="0"/>
                <a:ea typeface="Times New Roman" pitchFamily="18" charset="0"/>
                <a:cs typeface="Times New Roman" pitchFamily="18" charset="0"/>
              </a:rPr>
              <a:t>Зонирование прибрежных территорий оз. Байкал и  Иркутского водохранилища по степени опасности затопления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ts val="30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lang="ru-RU" dirty="0" smtClean="0">
                <a:latin typeface="Times New Roman" pitchFamily="18" charset="0"/>
                <a:ea typeface="Times New Roman" pitchFamily="18" charset="0"/>
                <a:cs typeface="Times New Roman" pitchFamily="18" charset="0"/>
              </a:rPr>
              <a:t>Составление перечня объектов социально-экономической деятельности и жизнеобеспечения населения в зонах затопления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ts val="30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lang="ru-RU" dirty="0" smtClean="0">
                <a:latin typeface="Times New Roman" pitchFamily="18" charset="0"/>
                <a:ea typeface="Times New Roman" pitchFamily="18" charset="0"/>
                <a:cs typeface="Times New Roman" pitchFamily="18" charset="0"/>
              </a:rPr>
              <a:t>Страхование имущественных рисков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ts val="30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lang="ru-RU" dirty="0" smtClean="0">
                <a:latin typeface="Times New Roman" pitchFamily="18" charset="0"/>
                <a:ea typeface="Times New Roman" pitchFamily="18" charset="0"/>
                <a:cs typeface="Times New Roman" pitchFamily="18" charset="0"/>
              </a:rPr>
              <a:t>Перенос объектов из опасных зон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ts val="30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lang="ru-RU" dirty="0" smtClean="0">
                <a:latin typeface="Times New Roman" pitchFamily="18" charset="0"/>
                <a:ea typeface="Times New Roman" pitchFamily="18" charset="0"/>
                <a:cs typeface="Times New Roman" pitchFamily="18" charset="0"/>
              </a:rPr>
              <a:t>Строительство берегозащитных сооружений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144000"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Прямоугольник 2"/>
          <p:cNvSpPr/>
          <p:nvPr/>
        </p:nvSpPr>
        <p:spPr>
          <a:xfrm>
            <a:off x="214282" y="2071678"/>
            <a:ext cx="8572560" cy="2677656"/>
          </a:xfrm>
          <a:prstGeom prst="rect">
            <a:avLst/>
          </a:prstGeom>
        </p:spPr>
        <p:txBody>
          <a:bodyPr wrap="square">
            <a:spAutoFit/>
          </a:bodyPr>
          <a:lstStyle/>
          <a:p>
            <a:pPr algn="just"/>
            <a:r>
              <a:rPr lang="ru-RU" sz="2400" dirty="0" smtClean="0">
                <a:latin typeface="Times New Roman" pitchFamily="18" charset="0"/>
                <a:cs typeface="Times New Roman" pitchFamily="18" charset="0"/>
              </a:rPr>
              <a:t>Разработка рекомендаций и предложений по минимизации и предотвращению последствий негативного воздействия вод оз. Байкал и Иркутского водохранилища должно обеспечить совершенствование </a:t>
            </a:r>
            <a:r>
              <a:rPr lang="ru-RU" sz="2400" dirty="0" smtClean="0">
                <a:latin typeface="Times New Roman" pitchFamily="18" charset="0"/>
                <a:cs typeface="Times New Roman" pitchFamily="18" charset="0"/>
              </a:rPr>
              <a:t>нормативно-правовой и </a:t>
            </a:r>
            <a:r>
              <a:rPr lang="ru-RU" sz="2400" dirty="0" smtClean="0">
                <a:latin typeface="Times New Roman" pitchFamily="18" charset="0"/>
                <a:cs typeface="Times New Roman" pitchFamily="18" charset="0"/>
              </a:rPr>
              <a:t>хозяйственно-административной базы </a:t>
            </a:r>
            <a:r>
              <a:rPr lang="ru-RU" sz="2400" dirty="0" smtClean="0">
                <a:latin typeface="Times New Roman" pitchFamily="18" charset="0"/>
                <a:cs typeface="Times New Roman" pitchFamily="18" charset="0"/>
              </a:rPr>
              <a:t>принятия решений по предотвращению </a:t>
            </a:r>
            <a:r>
              <a:rPr lang="ru-RU" sz="2400" dirty="0" smtClean="0">
                <a:latin typeface="Times New Roman" pitchFamily="18" charset="0"/>
                <a:cs typeface="Times New Roman" pitchFamily="18" charset="0"/>
              </a:rPr>
              <a:t>рисков и компенсации  ущербов населению и социально-экономической структуре прибрежных территорий </a:t>
            </a:r>
            <a:endParaRPr lang="ru-RU"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Гагаринова\ольга\фото Байкал\Харлахта.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450197" cy="6868233"/>
          </a:xfrm>
          <a:prstGeom prst="rect">
            <a:avLst/>
          </a:prstGeom>
          <a:noFill/>
          <a:extLst>
            <a:ext uri="{909E8E84-426E-40DD-AFC4-6F175D3DCCD1}">
              <a14:hiddenFill xmlns:a14="http://schemas.microsoft.com/office/drawing/2010/main" xmlns="">
                <a:solidFill>
                  <a:srgbClr val="FFFFFF"/>
                </a:solidFill>
              </a14:hiddenFill>
            </a:ext>
          </a:extLst>
        </p:spPr>
      </p:pic>
      <p:sp>
        <p:nvSpPr>
          <p:cNvPr id="13313" name="Rectangle 1"/>
          <p:cNvSpPr>
            <a:spLocks noChangeArrowheads="1"/>
          </p:cNvSpPr>
          <p:nvPr/>
        </p:nvSpPr>
        <p:spPr bwMode="auto">
          <a:xfrm>
            <a:off x="500034" y="2071678"/>
            <a:ext cx="792961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chemeClr val="accent3">
                    <a:lumMod val="20000"/>
                    <a:lumOff val="80000"/>
                  </a:schemeClr>
                </a:solidFill>
                <a:effectLst/>
                <a:latin typeface="Times New Roman" pitchFamily="18" charset="0"/>
                <a:ea typeface="Times New Roman" pitchFamily="18" charset="0"/>
                <a:cs typeface="Times New Roman" pitchFamily="18" charset="0"/>
              </a:rPr>
              <a:t>Благодарю за внимание</a:t>
            </a:r>
            <a:endParaRPr kumimoji="0" lang="ru-RU" sz="4400" b="0" i="0" u="none" strike="noStrike" cap="none" normalizeH="0" baseline="0" dirty="0" smtClean="0">
              <a:ln>
                <a:noFill/>
              </a:ln>
              <a:solidFill>
                <a:schemeClr val="accent3">
                  <a:lumMod val="20000"/>
                  <a:lumOff val="80000"/>
                </a:schemeClr>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500174"/>
            <a:ext cx="8496944" cy="400110"/>
          </a:xfrm>
          <a:prstGeom prst="rect">
            <a:avLst/>
          </a:prstGeom>
        </p:spPr>
        <p:txBody>
          <a:bodyPr wrap="square">
            <a:spAutoFit/>
          </a:bodyPr>
          <a:lstStyle/>
          <a:p>
            <a:pPr indent="457200" algn="just"/>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7169" name="Rectangle 1"/>
          <p:cNvSpPr>
            <a:spLocks noChangeArrowheads="1"/>
          </p:cNvSpPr>
          <p:nvPr/>
        </p:nvSpPr>
        <p:spPr bwMode="auto">
          <a:xfrm>
            <a:off x="857224" y="1214422"/>
            <a:ext cx="771530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Основы разработки рекомендаций и предложений по минимизации последствий негативного воздействия колебаний уровня воды в оз. Байкал и Иркутского водохранилища на прилегающую территорию:</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Нормативно-правовые документы различного уровня, регулирующие экологические и социально-экономические риски в зоне влияния, в том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числе руководящие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документы по оценке и компенсации ущербов населению, объектам хозяйственной деятельности и предотвращению потерь природной среде;</a:t>
            </a:r>
          </a:p>
          <a:p>
            <a:pPr marL="0" marR="0" lvl="0" indent="450850" algn="l" defTabSz="914400" rtl="0" eaLnBrk="0" fontAlgn="base" latinLnBrk="0" hangingPunct="0">
              <a:lnSpc>
                <a:spcPct val="100000"/>
              </a:lnSpc>
              <a:spcBef>
                <a:spcPct val="0"/>
              </a:spcBef>
              <a:spcAft>
                <a:spcPct val="0"/>
              </a:spcAft>
              <a:buClrTx/>
              <a:buSzTx/>
              <a:buFontTx/>
              <a:buAutoNum type="arabicPeriod"/>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Документы территориального планирования и зонирования, проекты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застройки поселений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определяющие конкретные мероприятия по предотвращению негативного воздействия вод;</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Факторы и параметры негативного воздействия вод в зоне влияния колебаний уровней воды.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6943"/>
            <a:ext cx="8893652" cy="6117059"/>
          </a:xfrm>
          <a:prstGeom prst="rect">
            <a:avLst/>
          </a:prstGeom>
        </p:spPr>
        <p:txBody>
          <a:bodyPr wrap="square">
            <a:spAutoFit/>
          </a:bodyPr>
          <a:lstStyle/>
          <a:p>
            <a:pPr algn="ctr"/>
            <a:r>
              <a:rPr lang="ru-RU" sz="2000" b="1" dirty="0" smtClean="0">
                <a:latin typeface="Times New Roman" pitchFamily="18" charset="0"/>
                <a:cs typeface="Times New Roman" pitchFamily="18" charset="0"/>
              </a:rPr>
              <a:t>Нормативно-правовые основы</a:t>
            </a:r>
          </a:p>
          <a:p>
            <a:pPr algn="ctr">
              <a:spcBef>
                <a:spcPts val="300"/>
              </a:spcBef>
            </a:pPr>
            <a:endParaRPr lang="ru-RU" sz="2000" b="1" dirty="0" smtClean="0">
              <a:latin typeface="Times New Roman" pitchFamily="18" charset="0"/>
              <a:cs typeface="Times New Roman" pitchFamily="18" charset="0"/>
            </a:endParaRPr>
          </a:p>
          <a:p>
            <a:pPr indent="457200" algn="just">
              <a:spcBef>
                <a:spcPts val="300"/>
              </a:spcBef>
              <a:buAutoNum type="arabicPeriod"/>
            </a:pPr>
            <a:r>
              <a:rPr lang="ru-RU" b="1" dirty="0" smtClean="0">
                <a:latin typeface="Times New Roman" pitchFamily="18" charset="0"/>
                <a:cs typeface="Times New Roman" pitchFamily="18" charset="0"/>
              </a:rPr>
              <a:t>Водный</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кодекс</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Российской</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Федерации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от 03.06.2006 N 74-ФЗ</a:t>
            </a:r>
          </a:p>
          <a:p>
            <a:pPr indent="457200" algn="just">
              <a:spcBef>
                <a:spcPts val="300"/>
              </a:spcBef>
              <a:buAutoNum type="arabicPeriod"/>
            </a:pPr>
            <a:r>
              <a:rPr lang="ru-RU" b="1" dirty="0" smtClean="0">
                <a:latin typeface="Times New Roman" pitchFamily="18" charset="0"/>
                <a:cs typeface="Times New Roman" pitchFamily="18" charset="0"/>
              </a:rPr>
              <a:t>Земельный кодекс Российской Федерации от 25.10.2001 N 136-ФЗ</a:t>
            </a:r>
          </a:p>
          <a:p>
            <a:pPr indent="457200" algn="just">
              <a:spcBef>
                <a:spcPts val="300"/>
              </a:spcBef>
              <a:buAutoNum type="arabicPeriod"/>
            </a:pPr>
            <a:r>
              <a:rPr lang="ru-RU" b="1" dirty="0" smtClean="0">
                <a:latin typeface="Times New Roman" pitchFamily="18" charset="0"/>
                <a:cs typeface="Times New Roman" pitchFamily="18" charset="0"/>
              </a:rPr>
              <a:t>Градостроительный кодекс Российской Федерации от 29.12.2004 N 190-ФЗ</a:t>
            </a:r>
          </a:p>
          <a:p>
            <a:pPr indent="457200" algn="just">
              <a:spcBef>
                <a:spcPts val="300"/>
              </a:spcBef>
              <a:buAutoNum type="arabicPeriod"/>
            </a:pPr>
            <a:r>
              <a:rPr lang="ru-RU" b="1" dirty="0" smtClean="0">
                <a:latin typeface="Times New Roman" pitchFamily="18" charset="0"/>
                <a:cs typeface="Times New Roman" pitchFamily="18" charset="0"/>
              </a:rPr>
              <a:t>Федеральный закон от 10.01.2002 N 7-ФЗ (ред. от 14.07.2022) "Об охране окружающей </a:t>
            </a:r>
            <a:r>
              <a:rPr lang="ru-RU" b="1" dirty="0" smtClean="0">
                <a:latin typeface="Times New Roman" pitchFamily="18" charset="0"/>
                <a:cs typeface="Times New Roman" pitchFamily="18" charset="0"/>
              </a:rPr>
              <a:t>среды»</a:t>
            </a:r>
            <a:endParaRPr lang="ru-RU" b="1" dirty="0" smtClean="0">
              <a:latin typeface="Times New Roman" pitchFamily="18" charset="0"/>
              <a:cs typeface="Times New Roman" pitchFamily="18" charset="0"/>
            </a:endParaRPr>
          </a:p>
          <a:p>
            <a:pPr indent="457200" algn="just">
              <a:spcBef>
                <a:spcPts val="300"/>
              </a:spcBef>
              <a:buAutoNum type="arabicPeriod"/>
            </a:pPr>
            <a:r>
              <a:rPr lang="ru-RU" b="1" dirty="0" smtClean="0">
                <a:latin typeface="Times New Roman" pitchFamily="18" charset="0"/>
                <a:cs typeface="Times New Roman" pitchFamily="18" charset="0"/>
              </a:rPr>
              <a:t>Федеральный закон №94-ФЗ от 1 мая 1999 г.  «Об охране озера Байкал»</a:t>
            </a:r>
          </a:p>
          <a:p>
            <a:pPr indent="432000" algn="just">
              <a:spcBef>
                <a:spcPts val="300"/>
              </a:spcBef>
              <a:buAutoNum type="arabicPeriod"/>
            </a:pPr>
            <a:r>
              <a:rPr lang="ru-RU" b="1" dirty="0" smtClean="0">
                <a:latin typeface="Times New Roman" pitchFamily="18" charset="0"/>
                <a:cs typeface="Times New Roman" pitchFamily="18" charset="0"/>
              </a:rPr>
              <a:t>Федеральный закон от </a:t>
            </a:r>
            <a:r>
              <a:rPr lang="ru-RU" b="1" dirty="0" smtClean="0">
                <a:latin typeface="Times New Roman" pitchFamily="18" charset="0"/>
                <a:cs typeface="Times New Roman" pitchFamily="18" charset="0"/>
              </a:rPr>
              <a:t>21.12.1994г</a:t>
            </a:r>
            <a:r>
              <a:rPr lang="ru-RU" b="1" dirty="0" smtClean="0">
                <a:latin typeface="Times New Roman" pitchFamily="18" charset="0"/>
                <a:cs typeface="Times New Roman" pitchFamily="18" charset="0"/>
              </a:rPr>
              <a:t>. N </a:t>
            </a:r>
            <a:r>
              <a:rPr lang="ru-RU" b="1" dirty="0" smtClean="0">
                <a:latin typeface="Times New Roman" pitchFamily="18" charset="0"/>
                <a:cs typeface="Times New Roman" pitchFamily="18" charset="0"/>
              </a:rPr>
              <a:t>68-ФЗ </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защите</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населения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территорий</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чрезвычайных</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ситуаций</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природного</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техногенного характера»</a:t>
            </a:r>
            <a:endParaRPr lang="ru-RU" b="1" dirty="0" smtClean="0">
              <a:latin typeface="Times New Roman" pitchFamily="18" charset="0"/>
              <a:cs typeface="Times New Roman" pitchFamily="18" charset="0"/>
            </a:endParaRPr>
          </a:p>
          <a:p>
            <a:pPr indent="457200" algn="just">
              <a:spcBef>
                <a:spcPts val="300"/>
              </a:spcBef>
              <a:buAutoNum type="arabicPeriod"/>
            </a:pPr>
            <a:r>
              <a:rPr lang="ru-RU" b="1" dirty="0" smtClean="0">
                <a:latin typeface="Times New Roman" pitchFamily="18" charset="0"/>
                <a:cs typeface="Times New Roman" pitchFamily="18" charset="0"/>
              </a:rPr>
              <a:t>Постановление Правительства РФ от 29.03.1994 № 242 «О проведении неотложных </a:t>
            </a:r>
            <a:r>
              <a:rPr lang="ru-RU" b="1" dirty="0" err="1" smtClean="0">
                <a:latin typeface="Times New Roman" pitchFamily="18" charset="0"/>
                <a:cs typeface="Times New Roman" pitchFamily="18" charset="0"/>
              </a:rPr>
              <a:t>противопаводковых</a:t>
            </a:r>
            <a:r>
              <a:rPr lang="ru-RU" b="1" dirty="0" smtClean="0">
                <a:latin typeface="Times New Roman" pitchFamily="18" charset="0"/>
                <a:cs typeface="Times New Roman" pitchFamily="18" charset="0"/>
              </a:rPr>
              <a:t> мероприятий в Российской Федерации»</a:t>
            </a:r>
          </a:p>
          <a:p>
            <a:pPr indent="457200" algn="just">
              <a:spcBef>
                <a:spcPts val="300"/>
              </a:spcBef>
              <a:buFontTx/>
              <a:buAutoNum type="arabicPeriod"/>
            </a:pPr>
            <a:r>
              <a:rPr lang="ru-RU" b="1" dirty="0" smtClean="0">
                <a:latin typeface="Times New Roman" pitchFamily="18" charset="0"/>
                <a:cs typeface="Times New Roman" pitchFamily="18" charset="0"/>
              </a:rPr>
              <a:t>Федеральный проект «Сохранение озера Байкал» в составе Национального проекта «Экология» </a:t>
            </a:r>
          </a:p>
          <a:p>
            <a:pPr indent="457200" algn="just">
              <a:spcBef>
                <a:spcPts val="300"/>
              </a:spcBef>
              <a:buFontTx/>
              <a:buAutoNum type="arabicPeriod"/>
            </a:pPr>
            <a:r>
              <a:rPr lang="ru-RU" b="1" dirty="0" smtClean="0">
                <a:latin typeface="Times New Roman" pitchFamily="18" charset="0"/>
                <a:cs typeface="Times New Roman" pitchFamily="18" charset="0"/>
              </a:rPr>
              <a:t>Постановления Правительства РФ от 18.04.2014 года № 360 «Об определении границ зон затопления, подтопления»</a:t>
            </a:r>
          </a:p>
          <a:p>
            <a:pPr indent="457200" algn="just">
              <a:spcBef>
                <a:spcPts val="300"/>
              </a:spcBef>
              <a:buFontTx/>
              <a:buAutoNum type="arabicPeriod"/>
            </a:pPr>
            <a:r>
              <a:rPr lang="ru-RU" b="1" dirty="0" smtClean="0">
                <a:latin typeface="Times New Roman" pitchFamily="18" charset="0"/>
                <a:cs typeface="Times New Roman" pitchFamily="18" charset="0"/>
              </a:rPr>
              <a:t>Государственная программа Иркутской области «Охрана окружающей среды» на 2019– 2025 годы», от 29.10. 2018 года № 776– </a:t>
            </a:r>
            <a:r>
              <a:rPr lang="ru-RU" b="1" dirty="0" err="1" smtClean="0">
                <a:latin typeface="Times New Roman" pitchFamily="18" charset="0"/>
                <a:cs typeface="Times New Roman" pitchFamily="18" charset="0"/>
              </a:rPr>
              <a:t>пп</a:t>
            </a:r>
            <a:r>
              <a:rPr lang="ru-RU" b="1" dirty="0" smtClean="0">
                <a:latin typeface="Times New Roman" pitchFamily="18" charset="0"/>
                <a:cs typeface="Times New Roman" pitchFamily="18" charset="0"/>
              </a:rPr>
              <a:t>, (с изменениями от 9.02.2023</a:t>
            </a:r>
            <a:r>
              <a:rPr lang="ru-RU" b="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indent="457200"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69253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007" y="571480"/>
            <a:ext cx="8719993" cy="5909310"/>
          </a:xfrm>
          <a:prstGeom prst="rect">
            <a:avLst/>
          </a:prstGeom>
        </p:spPr>
        <p:txBody>
          <a:bodyPr wrap="square">
            <a:spAutoFit/>
          </a:bodyPr>
          <a:lstStyle/>
          <a:p>
            <a:pPr algn="ctr"/>
            <a:r>
              <a:rPr lang="ru-RU" b="1" dirty="0">
                <a:latin typeface="Times New Roman" pitchFamily="18" charset="0"/>
                <a:cs typeface="Times New Roman" pitchFamily="18" charset="0"/>
              </a:rPr>
              <a:t>Водный кодекс РФ </a:t>
            </a:r>
            <a:r>
              <a:rPr lang="ru-RU" dirty="0">
                <a:latin typeface="Times New Roman" pitchFamily="18" charset="0"/>
                <a:cs typeface="Times New Roman" pitchFamily="18" charset="0"/>
              </a:rPr>
              <a:t>(с изменениями на 1.05.2022)</a:t>
            </a:r>
          </a:p>
          <a:p>
            <a:r>
              <a:rPr lang="ru-RU" b="1" dirty="0">
                <a:latin typeface="Times New Roman" pitchFamily="18" charset="0"/>
                <a:cs typeface="Times New Roman" pitchFamily="18" charset="0"/>
              </a:rPr>
              <a:t>Глава 4. Управление в области использования и охраны водных объектов</a:t>
            </a:r>
          </a:p>
          <a:p>
            <a:pPr algn="just"/>
            <a:r>
              <a:rPr lang="ru-RU" u="sng" dirty="0">
                <a:latin typeface="Times New Roman" pitchFamily="18" charset="0"/>
                <a:cs typeface="Times New Roman" pitchFamily="18" charset="0"/>
              </a:rPr>
              <a:t>Статья 24. Полномочия органов государственной власти Российской Федерации в области водных </a:t>
            </a:r>
            <a:r>
              <a:rPr lang="ru-RU" u="sng" dirty="0" smtClean="0">
                <a:latin typeface="Times New Roman" pitchFamily="18" charset="0"/>
                <a:cs typeface="Times New Roman" pitchFamily="18" charset="0"/>
              </a:rPr>
              <a:t>отношений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7) </a:t>
            </a:r>
            <a:r>
              <a:rPr lang="ru-RU" i="1" dirty="0">
                <a:latin typeface="Times New Roman" pitchFamily="18" charset="0"/>
                <a:cs typeface="Times New Roman" pitchFamily="18" charset="0"/>
              </a:rPr>
              <a:t>осуществление мер по предотвращению негативного воздействия вод и ликвидации его последствий в отношении водных объектов, находящихся в федеральной собственности</a:t>
            </a:r>
            <a:r>
              <a:rPr lang="ru-RU" dirty="0">
                <a:latin typeface="Times New Roman" pitchFamily="18" charset="0"/>
                <a:cs typeface="Times New Roman" pitchFamily="18" charset="0"/>
              </a:rPr>
              <a:t> и расположенных на территориях двух и более субъектов Российской Федерации, а также в отношении водных объектов, по которым проходит Государственная граница Российской Федерации;</a:t>
            </a:r>
          </a:p>
          <a:p>
            <a:pPr algn="just"/>
            <a:r>
              <a:rPr lang="ru-RU" u="sng" dirty="0" smtClean="0">
                <a:latin typeface="Times New Roman" pitchFamily="18" charset="0"/>
                <a:cs typeface="Times New Roman" pitchFamily="18" charset="0"/>
              </a:rPr>
              <a:t>Статья </a:t>
            </a:r>
            <a:r>
              <a:rPr lang="ru-RU" u="sng" dirty="0">
                <a:latin typeface="Times New Roman" pitchFamily="18" charset="0"/>
                <a:cs typeface="Times New Roman" pitchFamily="18" charset="0"/>
              </a:rPr>
              <a:t>27. Полномочия органов местного самоуправления в области водных </a:t>
            </a:r>
            <a:r>
              <a:rPr lang="ru-RU" u="sng" dirty="0" smtClean="0">
                <a:latin typeface="Times New Roman" pitchFamily="18" charset="0"/>
                <a:cs typeface="Times New Roman" pitchFamily="18" charset="0"/>
              </a:rPr>
              <a:t>отношений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2) </a:t>
            </a:r>
            <a:r>
              <a:rPr lang="ru-RU" i="1" dirty="0">
                <a:latin typeface="Times New Roman" pitchFamily="18" charset="0"/>
                <a:cs typeface="Times New Roman" pitchFamily="18" charset="0"/>
              </a:rPr>
              <a:t>осуществление мер по предотвращению негативного воздействия вод и ликвидации его последствий</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3) осуществление мер по охране таких водных объектов;</a:t>
            </a:r>
          </a:p>
          <a:p>
            <a:pPr algn="just"/>
            <a:r>
              <a:rPr lang="ru-RU" u="sng" dirty="0">
                <a:latin typeface="Times New Roman" pitchFamily="18" charset="0"/>
                <a:cs typeface="Times New Roman" pitchFamily="18" charset="0"/>
              </a:rPr>
              <a:t>Статья 33. Схемы комплексного использования и охраны водных </a:t>
            </a:r>
            <a:r>
              <a:rPr lang="ru-RU" u="sng" dirty="0" smtClean="0">
                <a:latin typeface="Times New Roman" pitchFamily="18" charset="0"/>
                <a:cs typeface="Times New Roman" pitchFamily="18" charset="0"/>
              </a:rPr>
              <a:t>объектов</a:t>
            </a:r>
            <a:endParaRPr lang="ru-RU" u="sng" dirty="0">
              <a:latin typeface="Times New Roman" pitchFamily="18" charset="0"/>
              <a:cs typeface="Times New Roman" pitchFamily="18" charset="0"/>
            </a:endParaRPr>
          </a:p>
          <a:p>
            <a:pPr algn="just"/>
            <a:r>
              <a:rPr lang="ru-RU" u="sng" dirty="0" smtClean="0">
                <a:latin typeface="Times New Roman" pitchFamily="18" charset="0"/>
                <a:cs typeface="Times New Roman" pitchFamily="18" charset="0"/>
              </a:rPr>
              <a:t>разрабатываются </a:t>
            </a:r>
            <a:r>
              <a:rPr lang="ru-RU" u="sng" dirty="0">
                <a:latin typeface="Times New Roman" pitchFamily="18" charset="0"/>
                <a:cs typeface="Times New Roman" pitchFamily="18" charset="0"/>
              </a:rPr>
              <a:t>в целях:</a:t>
            </a:r>
          </a:p>
          <a:p>
            <a:pPr algn="just"/>
            <a:r>
              <a:rPr lang="ru-RU" dirty="0">
                <a:latin typeface="Times New Roman" pitchFamily="18" charset="0"/>
                <a:cs typeface="Times New Roman" pitchFamily="18" charset="0"/>
              </a:rPr>
              <a:t>1) определения допустимой антропогенной нагрузки на водные объекты;</a:t>
            </a:r>
          </a:p>
          <a:p>
            <a:pPr algn="just"/>
            <a:r>
              <a:rPr lang="ru-RU" dirty="0">
                <a:latin typeface="Times New Roman" pitchFamily="18" charset="0"/>
                <a:cs typeface="Times New Roman" pitchFamily="18" charset="0"/>
              </a:rPr>
              <a:t>2) определения потребностей в водных ресурсах в перспективе;</a:t>
            </a:r>
          </a:p>
          <a:p>
            <a:pPr algn="just"/>
            <a:r>
              <a:rPr lang="ru-RU" dirty="0">
                <a:latin typeface="Times New Roman" pitchFamily="18" charset="0"/>
                <a:cs typeface="Times New Roman" pitchFamily="18" charset="0"/>
              </a:rPr>
              <a:t>3) обеспечения охраны водных объектов;</a:t>
            </a:r>
          </a:p>
          <a:p>
            <a:pPr algn="just"/>
            <a:r>
              <a:rPr lang="ru-RU" dirty="0">
                <a:latin typeface="Times New Roman" pitchFamily="18" charset="0"/>
                <a:cs typeface="Times New Roman" pitchFamily="18" charset="0"/>
              </a:rPr>
              <a:t>4) </a:t>
            </a:r>
            <a:r>
              <a:rPr lang="ru-RU" i="1" dirty="0">
                <a:latin typeface="Times New Roman" pitchFamily="18" charset="0"/>
                <a:cs typeface="Times New Roman" pitchFamily="18" charset="0"/>
              </a:rPr>
              <a:t>определения основных направлений деятельности по предотвращению негативного воздействия вод.</a:t>
            </a:r>
          </a:p>
        </p:txBody>
      </p:sp>
    </p:spTree>
    <p:extLst>
      <p:ext uri="{BB962C8B-B14F-4D97-AF65-F5344CB8AC3E}">
        <p14:creationId xmlns:p14="http://schemas.microsoft.com/office/powerpoint/2010/main" xmlns="" val="72606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785926"/>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eaLnBrk="0" fontAlgn="base" hangingPunct="0">
              <a:spcBef>
                <a:spcPct val="0"/>
              </a:spcBef>
              <a:spcAft>
                <a:spcPct val="0"/>
              </a:spcAft>
            </a:pPr>
            <a:r>
              <a:rPr lang="ru-RU" b="1" dirty="0" smtClean="0">
                <a:latin typeface="Times New Roman" pitchFamily="18" charset="0"/>
                <a:cs typeface="Times New Roman" pitchFamily="18" charset="0"/>
              </a:rPr>
              <a:t>Федеральный закон от 21.12.1994 г. N 68- ФЗ  "О защите населения и территорий от чрезвычайных ситуаций природного и техногенного характера</a:t>
            </a:r>
            <a:r>
              <a:rPr lang="ru-RU" b="1" dirty="0" smtClean="0">
                <a:latin typeface="Times New Roman" pitchFamily="18" charset="0"/>
                <a:cs typeface="Times New Roman" pitchFamily="18" charset="0"/>
              </a:rPr>
              <a:t>»</a:t>
            </a:r>
          </a:p>
          <a:p>
            <a:pPr indent="450850" algn="just" eaLnBrk="0" fontAlgn="base" hangingPunct="0">
              <a:spcBef>
                <a:spcPct val="0"/>
              </a:spcBef>
              <a:spcAft>
                <a:spcPct val="0"/>
              </a:spcAft>
            </a:pPr>
            <a:endParaRPr lang="ru-RU" i="1" dirty="0" smtClean="0">
              <a:latin typeface="Times New Roman" pitchFamily="18" charset="0"/>
              <a:cs typeface="Times New Roman" pitchFamily="18" charset="0"/>
            </a:endParaRPr>
          </a:p>
          <a:p>
            <a:pPr indent="450850" algn="just" eaLnBrk="0" fontAlgn="base" hangingPunct="0">
              <a:spcBef>
                <a:spcPct val="0"/>
              </a:spcBef>
              <a:spcAft>
                <a:spcPct val="0"/>
              </a:spcAft>
            </a:pPr>
            <a:r>
              <a:rPr lang="ru-RU" u="sng" dirty="0" smtClean="0"/>
              <a:t>Чрезвычайная </a:t>
            </a:r>
            <a:r>
              <a:rPr lang="ru-RU" u="sng" dirty="0" smtClean="0"/>
              <a:t>ситуация </a:t>
            </a:r>
            <a:r>
              <a:rPr lang="ru-RU" dirty="0" smtClean="0"/>
              <a:t>- это обстановка на определенной территории, сложившаяся в результате аварии, опасного природного явления, катастрофы, распространения заболевания, представляющего опасность для окружающих, стихийного или иного бедствия, которые могут повлечь или повлекли за собой человеческие жертвы, ущерб здоровью людей или окружающей среде, значительные материальные потери и нарушение условий жизнедеятельности людей </a:t>
            </a:r>
          </a:p>
          <a:p>
            <a:pPr indent="450850" algn="just"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26732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500174"/>
            <a:ext cx="8352928" cy="4085734"/>
          </a:xfrm>
          <a:prstGeom prst="rect">
            <a:avLst/>
          </a:prstGeom>
        </p:spPr>
        <p:txBody>
          <a:bodyPr wrap="square">
            <a:spAutoFit/>
          </a:bodyPr>
          <a:lstStyle/>
          <a:p>
            <a:pPr>
              <a:spcBef>
                <a:spcPts val="300"/>
              </a:spcBef>
            </a:pPr>
            <a:r>
              <a:rPr lang="ru-RU" b="1" dirty="0" smtClean="0">
                <a:latin typeface="Times New Roman" pitchFamily="18" charset="0"/>
                <a:cs typeface="Times New Roman" pitchFamily="18" charset="0"/>
              </a:rPr>
              <a:t>1. </a:t>
            </a:r>
            <a:r>
              <a:rPr lang="ru-RU" b="1" dirty="0">
                <a:latin typeface="Times New Roman" pitchFamily="18" charset="0"/>
                <a:cs typeface="Times New Roman" pitchFamily="18" charset="0"/>
              </a:rPr>
              <a:t>Постановление Правительства </a:t>
            </a:r>
            <a:r>
              <a:rPr lang="ru-RU" b="1" dirty="0" smtClean="0">
                <a:latin typeface="Times New Roman" pitchFamily="18" charset="0"/>
                <a:cs typeface="Times New Roman" pitchFamily="18" charset="0"/>
              </a:rPr>
              <a:t>РФ </a:t>
            </a:r>
            <a:r>
              <a:rPr lang="ru-RU" b="1" dirty="0">
                <a:latin typeface="Times New Roman" pitchFamily="18" charset="0"/>
                <a:cs typeface="Times New Roman" pitchFamily="18" charset="0"/>
              </a:rPr>
              <a:t>10.01.2009 № 17 «Об утверждении Правил установления на местности границ </a:t>
            </a:r>
            <a:r>
              <a:rPr lang="ru-RU" b="1" dirty="0" err="1">
                <a:latin typeface="Times New Roman" pitchFamily="18" charset="0"/>
                <a:cs typeface="Times New Roman" pitchFamily="18" charset="0"/>
              </a:rPr>
              <a:t>водоохранных</a:t>
            </a:r>
            <a:r>
              <a:rPr lang="ru-RU" b="1" dirty="0">
                <a:latin typeface="Times New Roman" pitchFamily="18" charset="0"/>
                <a:cs typeface="Times New Roman" pitchFamily="18" charset="0"/>
              </a:rPr>
              <a:t> зон и границ прибрежных защитных полос водных </a:t>
            </a:r>
            <a:r>
              <a:rPr lang="ru-RU" b="1" dirty="0" smtClean="0">
                <a:latin typeface="Times New Roman" pitchFamily="18" charset="0"/>
                <a:cs typeface="Times New Roman" pitchFamily="18" charset="0"/>
              </a:rPr>
              <a:t>объектов</a:t>
            </a:r>
            <a:r>
              <a:rPr lang="ru-RU" b="1" dirty="0">
                <a:latin typeface="Times New Roman" pitchFamily="18" charset="0"/>
                <a:cs typeface="Times New Roman" pitchFamily="18" charset="0"/>
              </a:rPr>
              <a:t>»</a:t>
            </a:r>
          </a:p>
          <a:p>
            <a:pPr>
              <a:spcBef>
                <a:spcPts val="300"/>
              </a:spcBef>
            </a:pPr>
            <a:r>
              <a:rPr lang="ru-RU" b="1" dirty="0">
                <a:latin typeface="Times New Roman" pitchFamily="18" charset="0"/>
                <a:cs typeface="Times New Roman" pitchFamily="18" charset="0"/>
              </a:rPr>
              <a:t>2. Постановление Правительства </a:t>
            </a:r>
            <a:r>
              <a:rPr lang="ru-RU" b="1" dirty="0" smtClean="0">
                <a:latin typeface="Times New Roman" pitchFamily="18" charset="0"/>
                <a:cs typeface="Times New Roman" pitchFamily="18" charset="0"/>
              </a:rPr>
              <a:t>РФ </a:t>
            </a:r>
            <a:r>
              <a:rPr lang="ru-RU" b="1" dirty="0">
                <a:latin typeface="Times New Roman" pitchFamily="18" charset="0"/>
                <a:cs typeface="Times New Roman" pitchFamily="18" charset="0"/>
              </a:rPr>
              <a:t>от 22.04.2009 № 349 «Об утверждении Положения о разработке согласовании и утверждении правил использования водохранилищ, в том числе типовых правил использования водохранилищ»</a:t>
            </a:r>
          </a:p>
          <a:p>
            <a:pPr>
              <a:spcBef>
                <a:spcPts val="300"/>
              </a:spcBef>
            </a:pPr>
            <a:r>
              <a:rPr lang="ru-RU" b="1" dirty="0">
                <a:latin typeface="Times New Roman" pitchFamily="18" charset="0"/>
                <a:cs typeface="Times New Roman" pitchFamily="18" charset="0"/>
              </a:rPr>
              <a:t>3. Постановление Правительства РФ от 30 декабря 2006 г. № 883 «О порядке разработки, утверждения и реализации схем комплексного использования и охраны водных объектов, внесения изменений в эти схемы»</a:t>
            </a:r>
          </a:p>
          <a:p>
            <a:pPr>
              <a:spcBef>
                <a:spcPts val="300"/>
              </a:spcBef>
            </a:pPr>
            <a:r>
              <a:rPr lang="ru-RU" b="1" dirty="0">
                <a:latin typeface="Times New Roman" pitchFamily="18" charset="0"/>
                <a:cs typeface="Times New Roman" pitchFamily="18" charset="0"/>
              </a:rPr>
              <a:t>4. </a:t>
            </a:r>
            <a:r>
              <a:rPr lang="ru-RU" b="1" dirty="0" smtClean="0">
                <a:latin typeface="Times New Roman" pitchFamily="18" charset="0"/>
                <a:cs typeface="Times New Roman" pitchFamily="18" charset="0"/>
              </a:rPr>
              <a:t>Постановление </a:t>
            </a:r>
            <a:r>
              <a:rPr lang="ru-RU" b="1" dirty="0">
                <a:latin typeface="Times New Roman" pitchFamily="18" charset="0"/>
                <a:cs typeface="Times New Roman" pitchFamily="18" charset="0"/>
              </a:rPr>
              <a:t>Правительства РФ от 18 апреля 2014 г. N 360 "О зонах затопления, </a:t>
            </a:r>
            <a:r>
              <a:rPr lang="ru-RU" b="1" dirty="0" smtClean="0">
                <a:latin typeface="Times New Roman" pitchFamily="18" charset="0"/>
                <a:cs typeface="Times New Roman" pitchFamily="18" charset="0"/>
              </a:rPr>
              <a:t>подтопления»   (</a:t>
            </a: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Приложение </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с изменениями от 7.09.2019) о зонах затопления, подтопления: 1. Зоны затопления устанавливаются в отношении: г) территорий, прилегающих к водохранилищам, затапливаемых при уровнях воды, соответствующих </a:t>
            </a:r>
            <a:r>
              <a:rPr lang="ru-RU" u="sng" dirty="0" smtClean="0">
                <a:latin typeface="Times New Roman" pitchFamily="18" charset="0"/>
                <a:cs typeface="Times New Roman" pitchFamily="18" charset="0"/>
              </a:rPr>
              <a:t>форсированному подпорному уровню </a:t>
            </a:r>
            <a:r>
              <a:rPr lang="ru-RU" dirty="0" smtClean="0">
                <a:latin typeface="Times New Roman" pitchFamily="18" charset="0"/>
                <a:cs typeface="Times New Roman" pitchFamily="18" charset="0"/>
              </a:rPr>
              <a:t>воды </a:t>
            </a:r>
            <a:r>
              <a:rPr lang="ru-RU" dirty="0" smtClean="0">
                <a:latin typeface="Times New Roman" pitchFamily="18" charset="0"/>
                <a:cs typeface="Times New Roman" pitchFamily="18" charset="0"/>
              </a:rPr>
              <a:t>водохранилища) </a:t>
            </a:r>
          </a:p>
        </p:txBody>
      </p:sp>
    </p:spTree>
    <p:extLst>
      <p:ext uri="{BB962C8B-B14F-4D97-AF65-F5344CB8AC3E}">
        <p14:creationId xmlns:p14="http://schemas.microsoft.com/office/powerpoint/2010/main" xmlns="" val="35096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928670"/>
            <a:ext cx="8715436" cy="4832092"/>
          </a:xfrm>
          <a:prstGeom prst="rect">
            <a:avLst/>
          </a:prstGeom>
        </p:spPr>
        <p:txBody>
          <a:bodyPr wrap="square">
            <a:spAutoFit/>
          </a:bodyPr>
          <a:lstStyle/>
          <a:p>
            <a:pPr algn="ctr">
              <a:spcBef>
                <a:spcPts val="300"/>
              </a:spcBef>
            </a:pP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Зоны</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особыми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условиями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использования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территорий (ЗОУИТ</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(Градостроительный </a:t>
            </a:r>
            <a:r>
              <a:rPr lang="ru-RU" dirty="0" smtClean="0">
                <a:latin typeface="Times New Roman" pitchFamily="18" charset="0"/>
                <a:cs typeface="Times New Roman" pitchFamily="18" charset="0"/>
              </a:rPr>
              <a:t>кодекс РФ от 29.12.2004 N 190-ФЗ</a:t>
            </a:r>
          </a:p>
          <a:p>
            <a:pPr algn="ctr">
              <a:spcBef>
                <a:spcPts val="300"/>
              </a:spcBef>
            </a:pPr>
            <a:r>
              <a:rPr lang="ru-RU" dirty="0" smtClean="0">
                <a:latin typeface="Times New Roman" pitchFamily="18" charset="0"/>
                <a:cs typeface="Times New Roman" pitchFamily="18" charset="0"/>
              </a:rPr>
              <a:t>Земельный кодекс РФ от 25.10.2001 № 136-ФЗ (ред. От 06.02.2023) </a:t>
            </a:r>
            <a:r>
              <a:rPr lang="ru-RU" dirty="0" smtClean="0">
                <a:latin typeface="Times New Roman" pitchFamily="18" charset="0"/>
                <a:cs typeface="Times New Roman" pitchFamily="18" charset="0"/>
              </a:rPr>
              <a:t>гл.</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XIX)</a:t>
            </a:r>
          </a:p>
          <a:p>
            <a:pPr>
              <a:spcBef>
                <a:spcPts val="300"/>
              </a:spcBef>
            </a:pPr>
            <a:endParaRPr lang="ru-RU" dirty="0" smtClean="0">
              <a:latin typeface="Times New Roman" pitchFamily="18" charset="0"/>
              <a:cs typeface="Times New Roman" pitchFamily="18" charset="0"/>
            </a:endParaRPr>
          </a:p>
          <a:p>
            <a:pPr>
              <a:spcBef>
                <a:spcPts val="300"/>
              </a:spcBef>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ЗОУИТ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охранные; санитарно-защитные; охраны и защиты объектов культурного наследия, памятников истории и культуры народов РФ; </a:t>
            </a:r>
            <a:r>
              <a:rPr lang="ru-RU" u="sng" dirty="0" err="1" smtClean="0">
                <a:latin typeface="Times New Roman" pitchFamily="18" charset="0"/>
                <a:cs typeface="Times New Roman" pitchFamily="18" charset="0"/>
              </a:rPr>
              <a:t>водоохранные</a:t>
            </a:r>
            <a:r>
              <a:rPr lang="ru-RU" u="sng" dirty="0" smtClean="0">
                <a:latin typeface="Times New Roman" pitchFamily="18" charset="0"/>
                <a:cs typeface="Times New Roman" pitchFamily="18" charset="0"/>
              </a:rPr>
              <a:t>; затопления, подтопления</a:t>
            </a:r>
            <a:r>
              <a:rPr lang="ru-RU" dirty="0" smtClean="0">
                <a:latin typeface="Times New Roman" pitchFamily="18" charset="0"/>
                <a:cs typeface="Times New Roman" pitchFamily="18" charset="0"/>
              </a:rPr>
              <a:t>; санитарной охраны источников питьевого и хозяйственно-бытового водоснабжения; охраняемых объектов; </a:t>
            </a:r>
            <a:r>
              <a:rPr lang="ru-RU" dirty="0" err="1" smtClean="0">
                <a:latin typeface="Times New Roman" pitchFamily="18" charset="0"/>
                <a:cs typeface="Times New Roman" pitchFamily="18" charset="0"/>
              </a:rPr>
              <a:t>приаэродромная</a:t>
            </a:r>
            <a:r>
              <a:rPr lang="ru-RU" dirty="0" smtClean="0">
                <a:latin typeface="Times New Roman" pitchFamily="18" charset="0"/>
                <a:cs typeface="Times New Roman" pitchFamily="18" charset="0"/>
              </a:rPr>
              <a:t> территория; иные, которые устанавливают </a:t>
            </a:r>
            <a:r>
              <a:rPr lang="ru-RU" dirty="0" smtClean="0">
                <a:latin typeface="Times New Roman" pitchFamily="18" charset="0"/>
                <a:cs typeface="Times New Roman" pitchFamily="18" charset="0"/>
              </a:rPr>
              <a:t>согласно </a:t>
            </a:r>
            <a:r>
              <a:rPr lang="ru-RU" dirty="0" smtClean="0">
                <a:latin typeface="Times New Roman" pitchFamily="18" charset="0"/>
                <a:cs typeface="Times New Roman" pitchFamily="18" charset="0"/>
              </a:rPr>
              <a:t>законам РФ либо субъектов РФ (ст. 105 ЗК РФ</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целях:</a:t>
            </a:r>
          </a:p>
          <a:p>
            <a:pPr>
              <a:spcBef>
                <a:spcPts val="300"/>
              </a:spcBef>
            </a:pPr>
            <a:r>
              <a:rPr lang="ru-RU" dirty="0" smtClean="0">
                <a:latin typeface="Times New Roman" pitchFamily="18" charset="0"/>
                <a:cs typeface="Times New Roman" pitchFamily="18" charset="0"/>
              </a:rPr>
              <a:t> 1</a:t>
            </a:r>
            <a:r>
              <a:rPr lang="ru-RU" dirty="0" smtClean="0">
                <a:latin typeface="Times New Roman" pitchFamily="18" charset="0"/>
                <a:cs typeface="Times New Roman" pitchFamily="18" charset="0"/>
              </a:rPr>
              <a:t>) защита жизни и здоровья граждан</a:t>
            </a:r>
            <a:r>
              <a:rPr lang="ru-RU" dirty="0" smtClean="0">
                <a:latin typeface="Times New Roman" pitchFamily="18" charset="0"/>
                <a:cs typeface="Times New Roman" pitchFamily="18" charset="0"/>
              </a:rPr>
              <a:t>; </a:t>
            </a:r>
          </a:p>
          <a:p>
            <a:pPr>
              <a:spcBef>
                <a:spcPts val="300"/>
              </a:spcBef>
            </a:pPr>
            <a:r>
              <a:rPr lang="ru-RU"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безопасная эксплуатация объектов транспорта, связи, энергетики</a:t>
            </a:r>
            <a:r>
              <a:rPr lang="ru-RU" dirty="0" smtClean="0">
                <a:latin typeface="Times New Roman" pitchFamily="18" charset="0"/>
                <a:cs typeface="Times New Roman" pitchFamily="18" charset="0"/>
              </a:rPr>
              <a:t>, объектов </a:t>
            </a:r>
            <a:r>
              <a:rPr lang="ru-RU" dirty="0" smtClean="0">
                <a:latin typeface="Times New Roman" pitchFamily="18" charset="0"/>
                <a:cs typeface="Times New Roman" pitchFamily="18" charset="0"/>
              </a:rPr>
              <a:t>обороны страны и безопасности государства</a:t>
            </a:r>
            <a:r>
              <a:rPr lang="ru-RU" dirty="0" smtClean="0">
                <a:latin typeface="Times New Roman" pitchFamily="18" charset="0"/>
                <a:cs typeface="Times New Roman" pitchFamily="18" charset="0"/>
              </a:rPr>
              <a:t>;</a:t>
            </a:r>
          </a:p>
          <a:p>
            <a:pPr>
              <a:spcBef>
                <a:spcPts val="300"/>
              </a:spcBef>
            </a:pPr>
            <a:r>
              <a:rPr lang="ru-RU"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обеспечение сохранности объектов культурного наследия</a:t>
            </a:r>
            <a:r>
              <a:rPr lang="ru-RU" dirty="0" smtClean="0">
                <a:latin typeface="Times New Roman" pitchFamily="18" charset="0"/>
                <a:cs typeface="Times New Roman" pitchFamily="18" charset="0"/>
              </a:rPr>
              <a:t>;</a:t>
            </a:r>
          </a:p>
          <a:p>
            <a:pPr>
              <a:spcBef>
                <a:spcPts val="300"/>
              </a:spcBef>
            </a:pPr>
            <a:r>
              <a:rPr lang="ru-RU"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 охрана окружающей среды, в том числе защита и </a:t>
            </a:r>
            <a:r>
              <a:rPr lang="ru-RU" dirty="0" smtClean="0">
                <a:latin typeface="Times New Roman" pitchFamily="18" charset="0"/>
                <a:cs typeface="Times New Roman" pitchFamily="18" charset="0"/>
              </a:rPr>
              <a:t>сохранение</a:t>
            </a:r>
          </a:p>
          <a:p>
            <a:pPr>
              <a:spcBef>
                <a:spcPts val="300"/>
              </a:spcBef>
            </a:pPr>
            <a:r>
              <a:rPr lang="ru-RU" dirty="0" smtClean="0">
                <a:latin typeface="Times New Roman" pitchFamily="18" charset="0"/>
                <a:cs typeface="Times New Roman" pitchFamily="18" charset="0"/>
              </a:rPr>
              <a:t>природных </a:t>
            </a:r>
            <a:r>
              <a:rPr lang="ru-RU" dirty="0" smtClean="0">
                <a:latin typeface="Times New Roman" pitchFamily="18" charset="0"/>
                <a:cs typeface="Times New Roman" pitchFamily="18" charset="0"/>
              </a:rPr>
              <a:t>лечебных ресурсов, предотвращение загрязнения, засорения</a:t>
            </a:r>
            <a:r>
              <a:rPr lang="ru-RU" dirty="0" smtClean="0">
                <a:latin typeface="Times New Roman" pitchFamily="18" charset="0"/>
                <a:cs typeface="Times New Roman" pitchFamily="18" charset="0"/>
              </a:rPr>
              <a:t>, заиления </a:t>
            </a:r>
            <a:r>
              <a:rPr lang="ru-RU" dirty="0" smtClean="0">
                <a:latin typeface="Times New Roman" pitchFamily="18" charset="0"/>
                <a:cs typeface="Times New Roman" pitchFamily="18" charset="0"/>
              </a:rPr>
              <a:t>водных объектов и истощения</a:t>
            </a:r>
            <a:r>
              <a:rPr lang="ru-RU" dirty="0" smtClean="0">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1857364"/>
            <a:ext cx="7500990" cy="2862322"/>
          </a:xfrm>
          <a:prstGeom prst="rect">
            <a:avLst/>
          </a:prstGeom>
        </p:spPr>
        <p:txBody>
          <a:bodyPr wrap="square">
            <a:spAutoFit/>
          </a:bodyPr>
          <a:lstStyle/>
          <a:p>
            <a:pPr lvl="0" algn="ctr" fontAlgn="base">
              <a:spcBef>
                <a:spcPct val="0"/>
              </a:spcBef>
              <a:spcAft>
                <a:spcPct val="0"/>
              </a:spcAft>
            </a:pPr>
            <a:r>
              <a:rPr lang="ru-RU" b="1" dirty="0" smtClean="0">
                <a:solidFill>
                  <a:srgbClr val="221E1F"/>
                </a:solidFill>
                <a:latin typeface="Times New Roman" pitchFamily="18" charset="0"/>
                <a:ea typeface="Times New Roman" pitchFamily="18" charset="0"/>
                <a:cs typeface="Times New Roman" pitchFamily="18" charset="0"/>
              </a:rPr>
              <a:t>Государственная </a:t>
            </a:r>
            <a:r>
              <a:rPr lang="ru-RU" b="1" dirty="0" smtClean="0">
                <a:solidFill>
                  <a:srgbClr val="221E1F"/>
                </a:solidFill>
                <a:latin typeface="Times New Roman" pitchFamily="18" charset="0"/>
                <a:ea typeface="Times New Roman" pitchFamily="18" charset="0"/>
                <a:cs typeface="Times New Roman" pitchFamily="18" charset="0"/>
              </a:rPr>
              <a:t>программа Иркутской области «Охрана окружающей среды» на 2019– 2025 годы», от 29.10. 2018 года № 776– </a:t>
            </a:r>
            <a:r>
              <a:rPr lang="ru-RU" b="1" dirty="0" err="1" smtClean="0">
                <a:solidFill>
                  <a:srgbClr val="221E1F"/>
                </a:solidFill>
                <a:latin typeface="Times New Roman" pitchFamily="18" charset="0"/>
                <a:ea typeface="Times New Roman" pitchFamily="18" charset="0"/>
                <a:cs typeface="Times New Roman" pitchFamily="18" charset="0"/>
              </a:rPr>
              <a:t>пп</a:t>
            </a:r>
            <a:r>
              <a:rPr lang="ru-RU" b="1" dirty="0" smtClean="0">
                <a:solidFill>
                  <a:srgbClr val="221E1F"/>
                </a:solidFill>
                <a:latin typeface="Times New Roman" pitchFamily="18" charset="0"/>
                <a:ea typeface="Times New Roman" pitchFamily="18" charset="0"/>
                <a:cs typeface="Times New Roman" pitchFamily="18" charset="0"/>
              </a:rPr>
              <a:t>, (с изменениями от 9.02.2023</a:t>
            </a:r>
            <a:r>
              <a:rPr lang="ru-RU" b="1" dirty="0" smtClean="0">
                <a:solidFill>
                  <a:srgbClr val="221E1F"/>
                </a:solidFill>
                <a:latin typeface="Times New Roman" pitchFamily="18" charset="0"/>
                <a:ea typeface="Times New Roman" pitchFamily="18" charset="0"/>
                <a:cs typeface="Times New Roman" pitchFamily="18" charset="0"/>
              </a:rPr>
              <a:t>)</a:t>
            </a:r>
          </a:p>
          <a:p>
            <a:pPr lvl="0" fontAlgn="base">
              <a:spcBef>
                <a:spcPct val="0"/>
              </a:spcBef>
              <a:spcAft>
                <a:spcPct val="0"/>
              </a:spcAft>
              <a:buFontTx/>
              <a:buChar char="-"/>
            </a:pPr>
            <a:endParaRPr lang="ru-RU" b="1" dirty="0" smtClean="0">
              <a:solidFill>
                <a:srgbClr val="221E1F"/>
              </a:solidFill>
              <a:latin typeface="Times New Roman" pitchFamily="18" charset="0"/>
              <a:ea typeface="Times New Roman" pitchFamily="18" charset="0"/>
              <a:cs typeface="Times New Roman" pitchFamily="18" charset="0"/>
            </a:endParaRPr>
          </a:p>
          <a:p>
            <a:r>
              <a:rPr lang="ru-RU" dirty="0" smtClean="0">
                <a:latin typeface="Times New Roman" pitchFamily="18" charset="0"/>
                <a:cs typeface="Times New Roman" pitchFamily="18" charset="0"/>
              </a:rPr>
              <a:t>11</a:t>
            </a:r>
            <a:r>
              <a:rPr lang="ru-RU" dirty="0" smtClean="0">
                <a:latin typeface="Times New Roman" pitchFamily="18" charset="0"/>
                <a:cs typeface="Times New Roman" pitchFamily="18" charset="0"/>
              </a:rPr>
              <a:t>. Исполнение полномочий в сфере водных отношений</a:t>
            </a:r>
          </a:p>
          <a:p>
            <a:r>
              <a:rPr lang="ru-RU" dirty="0" smtClean="0">
                <a:latin typeface="Times New Roman" pitchFamily="18" charset="0"/>
                <a:cs typeface="Times New Roman" pitchFamily="18" charset="0"/>
              </a:rPr>
              <a:t>11.4. Определение границ зон затопления, подтопления. </a:t>
            </a:r>
          </a:p>
          <a:p>
            <a:r>
              <a:rPr lang="ru-RU" dirty="0" smtClean="0">
                <a:latin typeface="Times New Roman" pitchFamily="18" charset="0"/>
                <a:cs typeface="Times New Roman" pitchFamily="18" charset="0"/>
              </a:rPr>
              <a:t>11.5. Государственный мониторинг водных объектов </a:t>
            </a:r>
          </a:p>
          <a:p>
            <a:pPr lvl="0" fontAlgn="base">
              <a:spcBef>
                <a:spcPct val="0"/>
              </a:spcBef>
              <a:spcAft>
                <a:spcPct val="0"/>
              </a:spcAft>
            </a:pPr>
            <a:r>
              <a:rPr lang="ru-RU" dirty="0" smtClean="0">
                <a:latin typeface="Times New Roman" pitchFamily="18" charset="0"/>
                <a:cs typeface="Times New Roman" pitchFamily="18" charset="0"/>
              </a:rPr>
              <a:t>11.6 </a:t>
            </a:r>
            <a:r>
              <a:rPr lang="ru-RU" dirty="0" smtClean="0"/>
              <a:t>Организация и осуществление мер по охране водных объектов, а также по предотвращению негативного воздействия вод и ликвидации его последствий </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1000108"/>
            <a:ext cx="8572528"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ru-RU" dirty="0" smtClean="0"/>
          </a:p>
          <a:p>
            <a:pPr algn="ctr" fontAlgn="base">
              <a:spcBef>
                <a:spcPts val="300"/>
              </a:spcBef>
              <a:spcAft>
                <a:spcPct val="0"/>
              </a:spcAft>
            </a:pPr>
            <a:r>
              <a:rPr lang="ru-RU" dirty="0" smtClean="0"/>
              <a:t> </a:t>
            </a:r>
            <a:r>
              <a:rPr lang="ru-RU" b="1" i="1" dirty="0" smtClean="0"/>
              <a:t>Документы территориального планирования и зонирования, проекты застройки поселений, определяющие конкретные мероприятия по предотвращению негативного воздействия вод</a:t>
            </a:r>
            <a:r>
              <a:rPr lang="ru-RU" dirty="0" smtClean="0"/>
              <a:t>  </a:t>
            </a:r>
            <a:endParaRPr lang="ru-RU" dirty="0" smtClean="0"/>
          </a:p>
          <a:p>
            <a:pPr lvl="0" fontAlgn="base">
              <a:spcBef>
                <a:spcPts val="300"/>
              </a:spcBef>
              <a:spcAft>
                <a:spcPct val="0"/>
              </a:spcAft>
              <a:buFontTx/>
              <a:buChar char="-"/>
            </a:pPr>
            <a:r>
              <a:rPr lang="ru-RU" dirty="0" smtClean="0"/>
              <a:t>Генеральные планы городских поселений</a:t>
            </a:r>
          </a:p>
          <a:p>
            <a:pPr lvl="0" fontAlgn="base">
              <a:spcBef>
                <a:spcPts val="300"/>
              </a:spcBef>
              <a:spcAft>
                <a:spcPct val="0"/>
              </a:spcAft>
              <a:buFontTx/>
              <a:buChar char="-"/>
            </a:pPr>
            <a:r>
              <a:rPr lang="ru-RU" dirty="0" smtClean="0"/>
              <a:t> Схемы территориального планирования районных муниципальных образований</a:t>
            </a:r>
          </a:p>
          <a:p>
            <a:pPr fontAlgn="base">
              <a:spcBef>
                <a:spcPts val="300"/>
              </a:spcBef>
              <a:spcAft>
                <a:spcPct val="0"/>
              </a:spcAft>
            </a:pPr>
            <a:endParaRPr lang="ru-RU" b="1" i="1" dirty="0" smtClean="0">
              <a:latin typeface="Times New Roman" pitchFamily="18" charset="0"/>
              <a:cs typeface="Times New Roman" pitchFamily="18" charset="0"/>
            </a:endParaRPr>
          </a:p>
          <a:p>
            <a:pPr fontAlgn="base">
              <a:spcBef>
                <a:spcPts val="300"/>
              </a:spcBef>
              <a:spcAft>
                <a:spcPct val="0"/>
              </a:spcAft>
            </a:pPr>
            <a:r>
              <a:rPr lang="ru-RU" b="1" i="1" dirty="0" smtClean="0">
                <a:latin typeface="Times New Roman" pitchFamily="18" charset="0"/>
                <a:cs typeface="Times New Roman" pitchFamily="18" charset="0"/>
              </a:rPr>
              <a:t>Мероприятия </a:t>
            </a:r>
            <a:r>
              <a:rPr lang="ru-RU" b="1" i="1" dirty="0" smtClean="0">
                <a:latin typeface="Times New Roman" pitchFamily="18" charset="0"/>
                <a:cs typeface="Times New Roman" pitchFamily="18" charset="0"/>
              </a:rPr>
              <a:t>в связи с негативным влиянием вод оз. Байкал в ген плане Байкальского городского поселения</a:t>
            </a:r>
            <a:r>
              <a:rPr lang="ru-RU" dirty="0" smtClean="0">
                <a:latin typeface="Times New Roman" pitchFamily="18" charset="0"/>
                <a:cs typeface="Times New Roman" pitchFamily="18" charset="0"/>
              </a:rPr>
              <a:t>: </a:t>
            </a:r>
          </a:p>
          <a:p>
            <a:pPr lvl="0" fontAlgn="base">
              <a:spcBef>
                <a:spcPts val="300"/>
              </a:spcBef>
              <a:spcAft>
                <a:spcPct val="0"/>
              </a:spcAft>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апреле 2022 г. было проведено обследование состояния береговой линии оз. Байкал в пределах населенного пункта г. Байкальск. Была выявлена целесообразность строительства инженерных берегоукрепительных </a:t>
            </a:r>
            <a:r>
              <a:rPr lang="ru-RU" dirty="0" smtClean="0">
                <a:latin typeface="Times New Roman" pitchFamily="18" charset="0"/>
                <a:cs typeface="Times New Roman" pitchFamily="18" charset="0"/>
              </a:rPr>
              <a:t>сооружений общей протяженностью  </a:t>
            </a:r>
            <a:r>
              <a:rPr lang="ru-RU" dirty="0" smtClean="0">
                <a:latin typeface="Times New Roman" pitchFamily="18" charset="0"/>
                <a:cs typeface="Times New Roman" pitchFamily="18" charset="0"/>
              </a:rPr>
              <a:t>1200 м.</a:t>
            </a:r>
          </a:p>
          <a:p>
            <a:pPr fontAlgn="base">
              <a:spcBef>
                <a:spcPct val="0"/>
              </a:spcBef>
              <a:spcAft>
                <a:spcPct val="0"/>
              </a:spcAft>
            </a:pPr>
            <a:endParaRPr lang="ru-RU" dirty="0" smtClean="0"/>
          </a:p>
          <a:p>
            <a:pPr lvl="0" fontAlgn="base">
              <a:spcBef>
                <a:spcPct val="0"/>
              </a:spcBef>
              <a:spcAft>
                <a:spcPct val="0"/>
              </a:spcAft>
            </a:pPr>
            <a:endParaRPr lang="ru-RU" dirty="0" smtClean="0"/>
          </a:p>
          <a:p>
            <a:pPr lvl="0" fontAlgn="base">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1038</TotalTime>
  <Words>872</Words>
  <Application>Microsoft Office PowerPoint</Application>
  <PresentationFormat>Экран (4:3)</PresentationFormat>
  <Paragraphs>87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 Гагаринова</dc:creator>
  <cp:lastModifiedBy>Синком</cp:lastModifiedBy>
  <cp:revision>86</cp:revision>
  <dcterms:created xsi:type="dcterms:W3CDTF">2022-10-05T08:30:50Z</dcterms:created>
  <dcterms:modified xsi:type="dcterms:W3CDTF">2023-03-28T08:59:16Z</dcterms:modified>
</cp:coreProperties>
</file>