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7" r:id="rId2"/>
    <p:sldId id="292" r:id="rId3"/>
    <p:sldId id="279" r:id="rId4"/>
    <p:sldId id="289" r:id="rId5"/>
    <p:sldId id="295" r:id="rId6"/>
    <p:sldId id="257" r:id="rId7"/>
    <p:sldId id="288" r:id="rId8"/>
    <p:sldId id="283" r:id="rId9"/>
    <p:sldId id="273" r:id="rId10"/>
    <p:sldId id="282" r:id="rId11"/>
    <p:sldId id="272" r:id="rId12"/>
    <p:sldId id="294" r:id="rId13"/>
    <p:sldId id="276" r:id="rId14"/>
    <p:sldId id="277" r:id="rId15"/>
    <p:sldId id="293" r:id="rId16"/>
    <p:sldId id="281" r:id="rId17"/>
    <p:sldId id="286" r:id="rId18"/>
    <p:sldId id="285" r:id="rId19"/>
    <p:sldId id="299" r:id="rId20"/>
    <p:sldId id="278" r:id="rId21"/>
    <p:sldId id="268" r:id="rId22"/>
    <p:sldId id="264" r:id="rId23"/>
    <p:sldId id="265" r:id="rId24"/>
    <p:sldId id="280" r:id="rId25"/>
    <p:sldId id="298" r:id="rId26"/>
    <p:sldId id="290" r:id="rId27"/>
    <p:sldId id="291"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86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9A3EA1-4C10-4219-9C03-131BC95ED53D}" type="datetimeFigureOut">
              <a:rPr lang="ru-RU" smtClean="0"/>
              <a:t>07.05.2026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DBF4DC-2617-4ACF-9FE9-C6E1E17DCA30}" type="slidenum">
              <a:rPr lang="ru-RU" smtClean="0"/>
              <a:t>‹#›</a:t>
            </a:fld>
            <a:endParaRPr lang="ru-RU"/>
          </a:p>
        </p:txBody>
      </p:sp>
    </p:spTree>
    <p:extLst>
      <p:ext uri="{BB962C8B-B14F-4D97-AF65-F5344CB8AC3E}">
        <p14:creationId xmlns:p14="http://schemas.microsoft.com/office/powerpoint/2010/main" val="65366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DDBF4DC-2617-4ACF-9FE9-C6E1E17DCA30}" type="slidenum">
              <a:rPr lang="ru-RU" smtClean="0"/>
              <a:t>17</a:t>
            </a:fld>
            <a:endParaRPr lang="ru-RU"/>
          </a:p>
        </p:txBody>
      </p:sp>
    </p:spTree>
    <p:extLst>
      <p:ext uri="{BB962C8B-B14F-4D97-AF65-F5344CB8AC3E}">
        <p14:creationId xmlns:p14="http://schemas.microsoft.com/office/powerpoint/2010/main" val="2759267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DDBF4DC-2617-4ACF-9FE9-C6E1E17DCA30}" type="slidenum">
              <a:rPr lang="ru-RU" smtClean="0"/>
              <a:t>26</a:t>
            </a:fld>
            <a:endParaRPr lang="ru-RU"/>
          </a:p>
        </p:txBody>
      </p:sp>
    </p:spTree>
    <p:extLst>
      <p:ext uri="{BB962C8B-B14F-4D97-AF65-F5344CB8AC3E}">
        <p14:creationId xmlns:p14="http://schemas.microsoft.com/office/powerpoint/2010/main" val="2759267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37255B21-BF3A-4BB2-BE9F-9422E7A82764}" type="datetimeFigureOut">
              <a:rPr lang="ru-RU" smtClean="0"/>
              <a:t>07.05.2026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C1C6D89-A0ED-45FF-9BCA-962E7F4867C9}" type="slidenum">
              <a:rPr lang="ru-RU" smtClean="0"/>
              <a:t>‹#›</a:t>
            </a:fld>
            <a:endParaRPr lang="ru-RU"/>
          </a:p>
        </p:txBody>
      </p:sp>
    </p:spTree>
    <p:extLst>
      <p:ext uri="{BB962C8B-B14F-4D97-AF65-F5344CB8AC3E}">
        <p14:creationId xmlns:p14="http://schemas.microsoft.com/office/powerpoint/2010/main" val="2003511820"/>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7255B21-BF3A-4BB2-BE9F-9422E7A82764}" type="datetimeFigureOut">
              <a:rPr lang="ru-RU" smtClean="0"/>
              <a:t>07.05.2026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C1C6D89-A0ED-45FF-9BCA-962E7F4867C9}" type="slidenum">
              <a:rPr lang="ru-RU" smtClean="0"/>
              <a:t>‹#›</a:t>
            </a:fld>
            <a:endParaRPr lang="ru-RU"/>
          </a:p>
        </p:txBody>
      </p:sp>
    </p:spTree>
    <p:extLst>
      <p:ext uri="{BB962C8B-B14F-4D97-AF65-F5344CB8AC3E}">
        <p14:creationId xmlns:p14="http://schemas.microsoft.com/office/powerpoint/2010/main" val="3549499477"/>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7255B21-BF3A-4BB2-BE9F-9422E7A82764}" type="datetimeFigureOut">
              <a:rPr lang="ru-RU" smtClean="0"/>
              <a:t>07.05.2026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C1C6D89-A0ED-45FF-9BCA-962E7F4867C9}" type="slidenum">
              <a:rPr lang="ru-RU" smtClean="0"/>
              <a:t>‹#›</a:t>
            </a:fld>
            <a:endParaRPr lang="ru-RU"/>
          </a:p>
        </p:txBody>
      </p:sp>
    </p:spTree>
    <p:extLst>
      <p:ext uri="{BB962C8B-B14F-4D97-AF65-F5344CB8AC3E}">
        <p14:creationId xmlns:p14="http://schemas.microsoft.com/office/powerpoint/2010/main" val="960287490"/>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7255B21-BF3A-4BB2-BE9F-9422E7A82764}" type="datetimeFigureOut">
              <a:rPr lang="ru-RU" smtClean="0"/>
              <a:t>07.05.2026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C1C6D89-A0ED-45FF-9BCA-962E7F4867C9}" type="slidenum">
              <a:rPr lang="ru-RU" smtClean="0"/>
              <a:t>‹#›</a:t>
            </a:fld>
            <a:endParaRPr lang="ru-RU"/>
          </a:p>
        </p:txBody>
      </p:sp>
    </p:spTree>
    <p:extLst>
      <p:ext uri="{BB962C8B-B14F-4D97-AF65-F5344CB8AC3E}">
        <p14:creationId xmlns:p14="http://schemas.microsoft.com/office/powerpoint/2010/main" val="851026239"/>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37255B21-BF3A-4BB2-BE9F-9422E7A82764}" type="datetimeFigureOut">
              <a:rPr lang="ru-RU" smtClean="0"/>
              <a:t>07.05.2026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C1C6D89-A0ED-45FF-9BCA-962E7F4867C9}" type="slidenum">
              <a:rPr lang="ru-RU" smtClean="0"/>
              <a:t>‹#›</a:t>
            </a:fld>
            <a:endParaRPr lang="ru-RU"/>
          </a:p>
        </p:txBody>
      </p:sp>
    </p:spTree>
    <p:extLst>
      <p:ext uri="{BB962C8B-B14F-4D97-AF65-F5344CB8AC3E}">
        <p14:creationId xmlns:p14="http://schemas.microsoft.com/office/powerpoint/2010/main" val="3668047114"/>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37255B21-BF3A-4BB2-BE9F-9422E7A82764}" type="datetimeFigureOut">
              <a:rPr lang="ru-RU" smtClean="0"/>
              <a:t>07.05.2026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C1C6D89-A0ED-45FF-9BCA-962E7F4867C9}" type="slidenum">
              <a:rPr lang="ru-RU" smtClean="0"/>
              <a:t>‹#›</a:t>
            </a:fld>
            <a:endParaRPr lang="ru-RU"/>
          </a:p>
        </p:txBody>
      </p:sp>
    </p:spTree>
    <p:extLst>
      <p:ext uri="{BB962C8B-B14F-4D97-AF65-F5344CB8AC3E}">
        <p14:creationId xmlns:p14="http://schemas.microsoft.com/office/powerpoint/2010/main" val="1646165652"/>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37255B21-BF3A-4BB2-BE9F-9422E7A82764}" type="datetimeFigureOut">
              <a:rPr lang="ru-RU" smtClean="0"/>
              <a:t>07.05.2026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C1C6D89-A0ED-45FF-9BCA-962E7F4867C9}" type="slidenum">
              <a:rPr lang="ru-RU" smtClean="0"/>
              <a:t>‹#›</a:t>
            </a:fld>
            <a:endParaRPr lang="ru-RU"/>
          </a:p>
        </p:txBody>
      </p:sp>
    </p:spTree>
    <p:extLst>
      <p:ext uri="{BB962C8B-B14F-4D97-AF65-F5344CB8AC3E}">
        <p14:creationId xmlns:p14="http://schemas.microsoft.com/office/powerpoint/2010/main" val="2891389931"/>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37255B21-BF3A-4BB2-BE9F-9422E7A82764}" type="datetimeFigureOut">
              <a:rPr lang="ru-RU" smtClean="0"/>
              <a:t>07.05.2026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C1C6D89-A0ED-45FF-9BCA-962E7F4867C9}" type="slidenum">
              <a:rPr lang="ru-RU" smtClean="0"/>
              <a:t>‹#›</a:t>
            </a:fld>
            <a:endParaRPr lang="ru-RU"/>
          </a:p>
        </p:txBody>
      </p:sp>
    </p:spTree>
    <p:extLst>
      <p:ext uri="{BB962C8B-B14F-4D97-AF65-F5344CB8AC3E}">
        <p14:creationId xmlns:p14="http://schemas.microsoft.com/office/powerpoint/2010/main" val="2088379657"/>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7255B21-BF3A-4BB2-BE9F-9422E7A82764}" type="datetimeFigureOut">
              <a:rPr lang="ru-RU" smtClean="0"/>
              <a:t>07.05.2026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C1C6D89-A0ED-45FF-9BCA-962E7F4867C9}" type="slidenum">
              <a:rPr lang="ru-RU" smtClean="0"/>
              <a:t>‹#›</a:t>
            </a:fld>
            <a:endParaRPr lang="ru-RU"/>
          </a:p>
        </p:txBody>
      </p:sp>
    </p:spTree>
    <p:extLst>
      <p:ext uri="{BB962C8B-B14F-4D97-AF65-F5344CB8AC3E}">
        <p14:creationId xmlns:p14="http://schemas.microsoft.com/office/powerpoint/2010/main" val="416120848"/>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37255B21-BF3A-4BB2-BE9F-9422E7A82764}" type="datetimeFigureOut">
              <a:rPr lang="ru-RU" smtClean="0"/>
              <a:t>07.05.2026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C1C6D89-A0ED-45FF-9BCA-962E7F4867C9}" type="slidenum">
              <a:rPr lang="ru-RU" smtClean="0"/>
              <a:t>‹#›</a:t>
            </a:fld>
            <a:endParaRPr lang="ru-RU"/>
          </a:p>
        </p:txBody>
      </p:sp>
    </p:spTree>
    <p:extLst>
      <p:ext uri="{BB962C8B-B14F-4D97-AF65-F5344CB8AC3E}">
        <p14:creationId xmlns:p14="http://schemas.microsoft.com/office/powerpoint/2010/main" val="720785046"/>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37255B21-BF3A-4BB2-BE9F-9422E7A82764}" type="datetimeFigureOut">
              <a:rPr lang="ru-RU" smtClean="0"/>
              <a:t>07.05.2026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C1C6D89-A0ED-45FF-9BCA-962E7F4867C9}" type="slidenum">
              <a:rPr lang="ru-RU" smtClean="0"/>
              <a:t>‹#›</a:t>
            </a:fld>
            <a:endParaRPr lang="ru-RU"/>
          </a:p>
        </p:txBody>
      </p:sp>
    </p:spTree>
    <p:extLst>
      <p:ext uri="{BB962C8B-B14F-4D97-AF65-F5344CB8AC3E}">
        <p14:creationId xmlns:p14="http://schemas.microsoft.com/office/powerpoint/2010/main" val="1033689581"/>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255B21-BF3A-4BB2-BE9F-9422E7A82764}" type="datetimeFigureOut">
              <a:rPr lang="ru-RU" smtClean="0"/>
              <a:t>07.05.2026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C6D89-A0ED-45FF-9BCA-962E7F4867C9}" type="slidenum">
              <a:rPr lang="ru-RU" smtClean="0"/>
              <a:t>‹#›</a:t>
            </a:fld>
            <a:endParaRPr lang="ru-RU"/>
          </a:p>
        </p:txBody>
      </p:sp>
    </p:spTree>
    <p:extLst>
      <p:ext uri="{BB962C8B-B14F-4D97-AF65-F5344CB8AC3E}">
        <p14:creationId xmlns:p14="http://schemas.microsoft.com/office/powerpoint/2010/main" val="1027429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User\Downloads\Telegram Desktop\Обложка (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30249" y="-10061575"/>
            <a:ext cx="10809373" cy="810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Documents\ИДСТУ СО РАН\Книга-альбом\Обложка.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2"/>
            <a:ext cx="9216000" cy="6906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100250"/>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4648200" y="692696"/>
            <a:ext cx="4388296" cy="5433467"/>
          </a:xfrm>
        </p:spPr>
        <p:txBody>
          <a:bodyPr>
            <a:normAutofit/>
          </a:bodyPr>
          <a:lstStyle/>
          <a:p>
            <a:pPr marL="0" indent="0" algn="ctr">
              <a:buNone/>
            </a:pPr>
            <a:r>
              <a:rPr lang="ru-RU" sz="2000" b="1" dirty="0">
                <a:solidFill>
                  <a:schemeClr val="accent2">
                    <a:lumMod val="50000"/>
                  </a:schemeClr>
                </a:solidFill>
                <a:latin typeface="Times New Roman" panose="02020603050405020304" pitchFamily="18" charset="0"/>
                <a:cs typeface="Times New Roman" panose="02020603050405020304" pitchFamily="18" charset="0"/>
              </a:rPr>
              <a:t>Иванов Николай Ефимович </a:t>
            </a:r>
          </a:p>
          <a:p>
            <a:pPr marL="0" indent="0" algn="ctr">
              <a:buNone/>
            </a:pPr>
            <a:r>
              <a:rPr lang="ru-RU" sz="2000" b="1" dirty="0">
                <a:solidFill>
                  <a:schemeClr val="accent2">
                    <a:lumMod val="50000"/>
                  </a:schemeClr>
                </a:solidFill>
                <a:latin typeface="Times New Roman" panose="02020603050405020304" pitchFamily="18" charset="0"/>
                <a:cs typeface="Times New Roman" panose="02020603050405020304" pitchFamily="18" charset="0"/>
              </a:rPr>
              <a:t>(1898-1960)</a:t>
            </a:r>
          </a:p>
          <a:p>
            <a:pPr marL="0" indent="0">
              <a:buNone/>
            </a:pPr>
            <a:endParaRPr lang="ru-RU" sz="20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2000" dirty="0">
                <a:solidFill>
                  <a:schemeClr val="accent2">
                    <a:lumMod val="50000"/>
                  </a:schemeClr>
                </a:solidFill>
                <a:latin typeface="Times New Roman" panose="02020603050405020304" pitchFamily="18" charset="0"/>
                <a:cs typeface="Times New Roman" panose="02020603050405020304" pitchFamily="18" charset="0"/>
              </a:rPr>
              <a:t>Иванов Николай Ефимович — мой прадед, работал на железной дороге. Во время Великой Отечественной войны занимался формированием и сопровождением эшелонов для фронта.</a:t>
            </a:r>
          </a:p>
          <a:p>
            <a:pPr marL="0" indent="0">
              <a:buNone/>
            </a:pPr>
            <a:endParaRPr lang="ru-RU" sz="20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r">
              <a:buNone/>
            </a:pPr>
            <a:r>
              <a:rPr lang="ru-RU" sz="2000" i="1" dirty="0">
                <a:solidFill>
                  <a:schemeClr val="accent2">
                    <a:lumMod val="50000"/>
                  </a:schemeClr>
                </a:solidFill>
                <a:latin typeface="Times New Roman" panose="02020603050405020304" pitchFamily="18" charset="0"/>
                <a:cs typeface="Times New Roman" panose="02020603050405020304" pitchFamily="18" charset="0"/>
              </a:rPr>
              <a:t>Ученый секретарь ИДСТУ СО РАН кандидат технических наук </a:t>
            </a:r>
            <a:br>
              <a:rPr lang="ru-RU" sz="2000" i="1" dirty="0">
                <a:solidFill>
                  <a:schemeClr val="accent2">
                    <a:lumMod val="50000"/>
                  </a:schemeClr>
                </a:solidFill>
                <a:latin typeface="Times New Roman" panose="02020603050405020304" pitchFamily="18" charset="0"/>
                <a:cs typeface="Times New Roman" panose="02020603050405020304" pitchFamily="18" charset="0"/>
              </a:rPr>
            </a:br>
            <a:r>
              <a:rPr lang="ru-RU" sz="2000" i="1" dirty="0" err="1">
                <a:solidFill>
                  <a:schemeClr val="accent2">
                    <a:lumMod val="50000"/>
                  </a:schemeClr>
                </a:solidFill>
                <a:latin typeface="Times New Roman" panose="02020603050405020304" pitchFamily="18" charset="0"/>
                <a:cs typeface="Times New Roman" panose="02020603050405020304" pitchFamily="18" charset="0"/>
              </a:rPr>
              <a:t>Фереферов</a:t>
            </a:r>
            <a:r>
              <a:rPr lang="ru-RU" sz="2000" i="1" dirty="0">
                <a:solidFill>
                  <a:schemeClr val="accent2">
                    <a:lumMod val="50000"/>
                  </a:schemeClr>
                </a:solidFill>
                <a:latin typeface="Times New Roman" panose="02020603050405020304" pitchFamily="18" charset="0"/>
                <a:cs typeface="Times New Roman" panose="02020603050405020304" pitchFamily="18" charset="0"/>
              </a:rPr>
              <a:t> Евгений Сергеевич</a:t>
            </a:r>
            <a:endParaRPr lang="ru-RU" sz="20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4098" name="Picture 2" descr="C:\Users\User\Documents\ИДСТУ СО РАН\Книга-альбом\Иванов Николай Ефимович.bmp"/>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11560" y="764704"/>
            <a:ext cx="3702197" cy="5217443"/>
          </a:xfrm>
          <a:prstGeom prst="rect">
            <a:avLst/>
          </a:prstGeom>
          <a:noFill/>
          <a:effectLst>
            <a:outerShdw blurRad="8001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78389"/>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4499992" y="404664"/>
            <a:ext cx="4388296" cy="5721499"/>
          </a:xfrm>
        </p:spPr>
        <p:txBody>
          <a:bodyPr>
            <a:noAutofit/>
          </a:bodyPr>
          <a:lstStyle/>
          <a:p>
            <a:pPr marL="0" indent="0" algn="ctr">
              <a:buNone/>
            </a:pPr>
            <a:endParaRPr lang="ru-RU" sz="1200" b="1"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ctr">
              <a:buNone/>
            </a:pPr>
            <a:r>
              <a:rPr lang="ru-RU" sz="1500" b="1" dirty="0" err="1">
                <a:solidFill>
                  <a:schemeClr val="accent2">
                    <a:lumMod val="50000"/>
                  </a:schemeClr>
                </a:solidFill>
                <a:latin typeface="Times New Roman" panose="02020603050405020304" pitchFamily="18" charset="0"/>
                <a:cs typeface="Times New Roman" panose="02020603050405020304" pitchFamily="18" charset="0"/>
              </a:rPr>
              <a:t>Каймонов</a:t>
            </a:r>
            <a:r>
              <a:rPr lang="ru-RU" sz="1500" b="1" dirty="0">
                <a:solidFill>
                  <a:schemeClr val="accent2">
                    <a:lumMod val="50000"/>
                  </a:schemeClr>
                </a:solidFill>
                <a:latin typeface="Times New Roman" panose="02020603050405020304" pitchFamily="18" charset="0"/>
                <a:cs typeface="Times New Roman" panose="02020603050405020304" pitchFamily="18" charset="0"/>
              </a:rPr>
              <a:t> Петр Николаевич (1914-1994)</a:t>
            </a:r>
            <a:endParaRPr lang="ru-RU" sz="1500" dirty="0">
              <a:solidFill>
                <a:schemeClr val="accent2">
                  <a:lumMod val="50000"/>
                </a:schemeClr>
              </a:solidFill>
              <a:latin typeface="Times New Roman" panose="02020603050405020304" pitchFamily="18" charset="0"/>
              <a:cs typeface="Times New Roman" panose="02020603050405020304" pitchFamily="18" charset="0"/>
            </a:endParaRPr>
          </a:p>
          <a:p>
            <a:pPr marL="0" indent="0">
              <a:buNone/>
            </a:pPr>
            <a:r>
              <a:rPr lang="ru-RU" sz="1200" b="1" dirty="0">
                <a:solidFill>
                  <a:schemeClr val="accent2">
                    <a:lumMod val="50000"/>
                  </a:schemeClr>
                </a:solidFill>
                <a:latin typeface="Times New Roman" panose="02020603050405020304" pitchFamily="18" charset="0"/>
                <a:cs typeface="Times New Roman" panose="02020603050405020304" pitchFamily="18" charset="0"/>
              </a:rPr>
              <a:t> </a:t>
            </a:r>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1200" dirty="0">
                <a:solidFill>
                  <a:schemeClr val="accent2">
                    <a:lumMod val="50000"/>
                  </a:schemeClr>
                </a:solidFill>
                <a:latin typeface="Times New Roman" panose="02020603050405020304" pitchFamily="18" charset="0"/>
                <a:cs typeface="Times New Roman" panose="02020603050405020304" pitchFamily="18" charset="0"/>
              </a:rPr>
              <a:t>Петр Николаевич — брат моей свекрови Ксении Николаевны </a:t>
            </a:r>
            <a:r>
              <a:rPr lang="ru-RU" sz="1200" dirty="0" err="1">
                <a:solidFill>
                  <a:schemeClr val="accent2">
                    <a:lumMod val="50000"/>
                  </a:schemeClr>
                </a:solidFill>
                <a:latin typeface="Times New Roman" panose="02020603050405020304" pitchFamily="18" charset="0"/>
                <a:cs typeface="Times New Roman" panose="02020603050405020304" pitchFamily="18" charset="0"/>
              </a:rPr>
              <a:t>Каймоновой</a:t>
            </a:r>
            <a:r>
              <a:rPr lang="ru-RU" sz="1200" dirty="0">
                <a:solidFill>
                  <a:schemeClr val="accent2">
                    <a:lumMod val="50000"/>
                  </a:schemeClr>
                </a:solidFill>
                <a:latin typeface="Times New Roman" panose="02020603050405020304" pitchFamily="18" charset="0"/>
                <a:cs typeface="Times New Roman" panose="02020603050405020304" pitchFamily="18" charset="0"/>
              </a:rPr>
              <a:t>-Жолудевой, родом из города Усть-Кута. В Красной армии он служил с 1937 г. по 1939 г. и с 1941 г. по 1942 г.</a:t>
            </a:r>
          </a:p>
          <a:p>
            <a:pPr marL="0" indent="0" algn="just">
              <a:buNone/>
            </a:pPr>
            <a:r>
              <a:rPr lang="ru-RU" sz="12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just">
              <a:buNone/>
            </a:pPr>
            <a:r>
              <a:rPr lang="ru-RU" sz="1200" dirty="0">
                <a:solidFill>
                  <a:schemeClr val="accent2">
                    <a:lumMod val="50000"/>
                  </a:schemeClr>
                </a:solidFill>
                <a:latin typeface="Times New Roman" panose="02020603050405020304" pitchFamily="18" charset="0"/>
                <a:cs typeface="Times New Roman" panose="02020603050405020304" pitchFamily="18" charset="0"/>
              </a:rPr>
              <a:t>Вот запись из его наградного листа:  «В районе в направлении станции </a:t>
            </a:r>
            <a:r>
              <a:rPr lang="ru-RU" sz="1200" dirty="0" err="1">
                <a:solidFill>
                  <a:schemeClr val="accent2">
                    <a:lumMod val="50000"/>
                  </a:schemeClr>
                </a:solidFill>
                <a:latin typeface="Times New Roman" panose="02020603050405020304" pitchFamily="18" charset="0"/>
                <a:cs typeface="Times New Roman" panose="02020603050405020304" pitchFamily="18" charset="0"/>
              </a:rPr>
              <a:t>Воропоново</a:t>
            </a:r>
            <a:r>
              <a:rPr lang="ru-RU" sz="1200" dirty="0">
                <a:solidFill>
                  <a:schemeClr val="accent2">
                    <a:lumMod val="50000"/>
                  </a:schemeClr>
                </a:solidFill>
                <a:latin typeface="Times New Roman" panose="02020603050405020304" pitchFamily="18" charset="0"/>
                <a:cs typeface="Times New Roman" panose="02020603050405020304" pitchFamily="18" charset="0"/>
              </a:rPr>
              <a:t> в 6 км от Сталинграда пулеметный расчет взвода третьего батальона 272-го стрелкового полка, в составе которого находился ефрейтор </a:t>
            </a:r>
            <a:r>
              <a:rPr lang="ru-RU" sz="1200" dirty="0" err="1">
                <a:solidFill>
                  <a:schemeClr val="accent2">
                    <a:lumMod val="50000"/>
                  </a:schemeClr>
                </a:solidFill>
                <a:latin typeface="Times New Roman" panose="02020603050405020304" pitchFamily="18" charset="0"/>
                <a:cs typeface="Times New Roman" panose="02020603050405020304" pitchFamily="18" charset="0"/>
              </a:rPr>
              <a:t>Каймонов</a:t>
            </a:r>
            <a:r>
              <a:rPr lang="ru-RU" sz="1200" dirty="0">
                <a:solidFill>
                  <a:schemeClr val="accent2">
                    <a:lumMod val="50000"/>
                  </a:schemeClr>
                </a:solidFill>
                <a:latin typeface="Times New Roman" panose="02020603050405020304" pitchFamily="18" charset="0"/>
                <a:cs typeface="Times New Roman" panose="02020603050405020304" pitchFamily="18" charset="0"/>
              </a:rPr>
              <a:t> П.Н., занимал оборону. Под сильным натиском противника подразделения соседнего полка стали отходить. Когда немецкие танки с автоматчиками подошли на расстояние 400-500 м, ефрейтор </a:t>
            </a:r>
            <a:r>
              <a:rPr lang="ru-RU" sz="1200" dirty="0" err="1">
                <a:solidFill>
                  <a:schemeClr val="accent2">
                    <a:lumMod val="50000"/>
                  </a:schemeClr>
                </a:solidFill>
                <a:latin typeface="Times New Roman" panose="02020603050405020304" pitchFamily="18" charset="0"/>
                <a:cs typeface="Times New Roman" panose="02020603050405020304" pitchFamily="18" charset="0"/>
              </a:rPr>
              <a:t>Каймонов</a:t>
            </a:r>
            <a:r>
              <a:rPr lang="ru-RU" sz="1200" dirty="0">
                <a:solidFill>
                  <a:schemeClr val="accent2">
                    <a:lumMod val="50000"/>
                  </a:schemeClr>
                </a:solidFill>
                <a:latin typeface="Times New Roman" panose="02020603050405020304" pitchFamily="18" charset="0"/>
                <a:cs typeface="Times New Roman" panose="02020603050405020304" pitchFamily="18" charset="0"/>
              </a:rPr>
              <a:t> начал расстреливать из пулеметов автоматчиков, чем обеспечил отход подразделения. Были убиты и ранены 150 немецких солдат. Получил тяжелое ранение. Ампутация ноги». За этот подвиг Петр Николаевич был награжден Орденом Красной Звезды.</a:t>
            </a:r>
          </a:p>
          <a:p>
            <a:pPr marL="0" indent="0" algn="just">
              <a:buNone/>
            </a:pPr>
            <a:r>
              <a:rPr lang="ru-RU" sz="12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just">
              <a:buNone/>
            </a:pPr>
            <a:r>
              <a:rPr lang="ru-RU" sz="1200" dirty="0">
                <a:solidFill>
                  <a:schemeClr val="accent2">
                    <a:lumMod val="50000"/>
                  </a:schemeClr>
                </a:solidFill>
                <a:latin typeface="Times New Roman" panose="02020603050405020304" pitchFamily="18" charset="0"/>
                <a:cs typeface="Times New Roman" panose="02020603050405020304" pitchFamily="18" charset="0"/>
              </a:rPr>
              <a:t>В художественном фильме «Сталинградская битва» (1949 г.) есть фрагмент, где в месиве сражения около железной дороги под Сталинградом красноармеец-пулеметчик ведет бой не на жизнь, а на смерть, ну просто про подвиг Петра Николаевича и его соратников снято. </a:t>
            </a:r>
          </a:p>
          <a:p>
            <a:pPr marL="0" indent="0">
              <a:buNone/>
            </a:pPr>
            <a:r>
              <a:rPr lang="ru-RU" sz="12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r">
              <a:buNone/>
            </a:pPr>
            <a:r>
              <a:rPr lang="ru-RU" sz="1200" i="1" dirty="0">
                <a:solidFill>
                  <a:schemeClr val="accent2">
                    <a:lumMod val="50000"/>
                  </a:schemeClr>
                </a:solidFill>
                <a:latin typeface="Times New Roman" panose="02020603050405020304" pitchFamily="18" charset="0"/>
                <a:cs typeface="Times New Roman" panose="02020603050405020304" pitchFamily="18" charset="0"/>
              </a:rPr>
              <a:t>Программист отдела делопроизводства </a:t>
            </a:r>
            <a:br>
              <a:rPr lang="ru-RU" sz="1200" i="1" dirty="0">
                <a:solidFill>
                  <a:schemeClr val="accent2">
                    <a:lumMod val="50000"/>
                  </a:schemeClr>
                </a:solidFill>
                <a:latin typeface="Times New Roman" panose="02020603050405020304" pitchFamily="18" charset="0"/>
                <a:cs typeface="Times New Roman" panose="02020603050405020304" pitchFamily="18" charset="0"/>
              </a:rPr>
            </a:br>
            <a:r>
              <a:rPr lang="ru-RU" sz="1200" i="1" dirty="0">
                <a:solidFill>
                  <a:schemeClr val="accent2">
                    <a:lumMod val="50000"/>
                  </a:schemeClr>
                </a:solidFill>
                <a:latin typeface="Times New Roman" panose="02020603050405020304" pitchFamily="18" charset="0"/>
                <a:cs typeface="Times New Roman" panose="02020603050405020304" pitchFamily="18" charset="0"/>
              </a:rPr>
              <a:t>и организационного обеспечения ИДСТУ СО РАН </a:t>
            </a:r>
            <a:br>
              <a:rPr lang="ru-RU" sz="1200" i="1" dirty="0">
                <a:solidFill>
                  <a:schemeClr val="accent2">
                    <a:lumMod val="50000"/>
                  </a:schemeClr>
                </a:solidFill>
                <a:latin typeface="Times New Roman" panose="02020603050405020304" pitchFamily="18" charset="0"/>
                <a:cs typeface="Times New Roman" panose="02020603050405020304" pitchFamily="18" charset="0"/>
              </a:rPr>
            </a:br>
            <a:r>
              <a:rPr lang="ru-RU" sz="1200" i="1" dirty="0">
                <a:solidFill>
                  <a:schemeClr val="accent2">
                    <a:lumMod val="50000"/>
                  </a:schemeClr>
                </a:solidFill>
                <a:latin typeface="Times New Roman" panose="02020603050405020304" pitchFamily="18" charset="0"/>
                <a:cs typeface="Times New Roman" panose="02020603050405020304" pitchFamily="18" charset="0"/>
              </a:rPr>
              <a:t>Жолудева Евгения Григорьевна</a:t>
            </a:r>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half" idx="1"/>
          </p:nvPr>
        </p:nvPicPr>
        <p:blipFill rotWithShape="1">
          <a:blip r:embed="rId2">
            <a:extLst>
              <a:ext uri="{28A0092B-C50C-407E-A947-70E740481C1C}">
                <a14:useLocalDpi xmlns:a14="http://schemas.microsoft.com/office/drawing/2010/main" val="0"/>
              </a:ext>
            </a:extLst>
          </a:blip>
          <a:srcRect l="22988" t="32396" r="11927" b="54"/>
          <a:stretch/>
        </p:blipFill>
        <p:spPr bwMode="auto">
          <a:xfrm>
            <a:off x="755576" y="548680"/>
            <a:ext cx="3312368" cy="5577483"/>
          </a:xfrm>
          <a:prstGeom prst="rect">
            <a:avLst/>
          </a:prstGeom>
          <a:ln>
            <a:noFill/>
          </a:ln>
          <a:effectLst>
            <a:outerShdw blurRad="939800" dist="50800" dir="5400000" algn="ctr" rotWithShape="0">
              <a:srgbClr val="000000">
                <a:alpha val="4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502558361"/>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4355976" y="260648"/>
            <a:ext cx="4608512" cy="6264696"/>
          </a:xfrm>
        </p:spPr>
        <p:txBody>
          <a:bodyPr>
            <a:noAutofit/>
          </a:bodyPr>
          <a:lstStyle/>
          <a:p>
            <a:pPr marL="0" indent="0" algn="ctr">
              <a:buNone/>
            </a:pPr>
            <a:r>
              <a:rPr lang="ru-RU" sz="1000" b="1" dirty="0" err="1">
                <a:solidFill>
                  <a:schemeClr val="accent2">
                    <a:lumMod val="50000"/>
                  </a:schemeClr>
                </a:solidFill>
                <a:latin typeface="Times New Roman" panose="02020603050405020304" pitchFamily="18" charset="0"/>
                <a:cs typeface="Times New Roman" panose="02020603050405020304" pitchFamily="18" charset="0"/>
              </a:rPr>
              <a:t>Коржов</a:t>
            </a:r>
            <a:r>
              <a:rPr lang="ru-RU" sz="1000" b="1" dirty="0">
                <a:solidFill>
                  <a:schemeClr val="accent2">
                    <a:lumMod val="50000"/>
                  </a:schemeClr>
                </a:solidFill>
                <a:latin typeface="Times New Roman" panose="02020603050405020304" pitchFamily="18" charset="0"/>
                <a:cs typeface="Times New Roman" panose="02020603050405020304" pitchFamily="18" charset="0"/>
              </a:rPr>
              <a:t> Павел Егорович</a:t>
            </a:r>
          </a:p>
          <a:p>
            <a:pPr marL="0" indent="0" algn="ctr">
              <a:buNone/>
            </a:pPr>
            <a:r>
              <a:rPr lang="ru-RU" sz="1000" b="1" dirty="0">
                <a:solidFill>
                  <a:schemeClr val="accent2">
                    <a:lumMod val="50000"/>
                  </a:schemeClr>
                </a:solidFill>
                <a:latin typeface="Times New Roman" panose="02020603050405020304" pitchFamily="18" charset="0"/>
                <a:cs typeface="Times New Roman" panose="02020603050405020304" pitchFamily="18" charset="0"/>
              </a:rPr>
              <a:t>(12.08.1912–29.06.2000)</a:t>
            </a:r>
          </a:p>
          <a:p>
            <a:pPr marL="0" indent="0" algn="ctr">
              <a:buNone/>
            </a:pPr>
            <a:endParaRPr lang="ru-RU" sz="8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800" dirty="0">
                <a:solidFill>
                  <a:schemeClr val="accent2">
                    <a:lumMod val="50000"/>
                  </a:schemeClr>
                </a:solidFill>
                <a:latin typeface="Times New Roman" panose="02020603050405020304" pitchFamily="18" charset="0"/>
                <a:cs typeface="Times New Roman" panose="02020603050405020304" pitchFamily="18" charset="0"/>
              </a:rPr>
              <a:t>В 1930 г. семья </a:t>
            </a:r>
            <a:r>
              <a:rPr lang="ru-RU" sz="800" dirty="0" err="1">
                <a:solidFill>
                  <a:schemeClr val="accent2">
                    <a:lumMod val="50000"/>
                  </a:schemeClr>
                </a:solidFill>
                <a:latin typeface="Times New Roman" panose="02020603050405020304" pitchFamily="18" charset="0"/>
                <a:cs typeface="Times New Roman" panose="02020603050405020304" pitchFamily="18" charset="0"/>
              </a:rPr>
              <a:t>Коржовых</a:t>
            </a:r>
            <a:r>
              <a:rPr lang="ru-RU" sz="800" dirty="0">
                <a:solidFill>
                  <a:schemeClr val="accent2">
                    <a:lumMod val="50000"/>
                  </a:schemeClr>
                </a:solidFill>
                <a:latin typeface="Times New Roman" panose="02020603050405020304" pitchFamily="18" charset="0"/>
                <a:cs typeface="Times New Roman" panose="02020603050405020304" pitchFamily="18" charset="0"/>
              </a:rPr>
              <a:t> была сослана из с. Белоглазово Алтайского края в </a:t>
            </a:r>
            <a:r>
              <a:rPr lang="ru-RU" sz="800" dirty="0" err="1">
                <a:solidFill>
                  <a:schemeClr val="accent2">
                    <a:lumMod val="50000"/>
                  </a:schemeClr>
                </a:solidFill>
                <a:latin typeface="Times New Roman" panose="02020603050405020304" pitchFamily="18" charset="0"/>
                <a:cs typeface="Times New Roman" panose="02020603050405020304" pitchFamily="18" charset="0"/>
              </a:rPr>
              <a:t>Богучанский</a:t>
            </a:r>
            <a:r>
              <a:rPr lang="ru-RU" sz="800" dirty="0">
                <a:solidFill>
                  <a:schemeClr val="accent2">
                    <a:lumMod val="50000"/>
                  </a:schemeClr>
                </a:solidFill>
                <a:latin typeface="Times New Roman" panose="02020603050405020304" pitchFamily="18" charset="0"/>
                <a:cs typeface="Times New Roman" panose="02020603050405020304" pitchFamily="18" charset="0"/>
              </a:rPr>
              <a:t> район Красноярского края. Глава семейства Егор Александрович был обвинен в антисоветской агитации и скончался в апреле 1930 года в Мариинской тюрьме, а репрессированная семья оказалась на новой родине, лишенная всех прав. </a:t>
            </a:r>
          </a:p>
          <a:p>
            <a:pPr marL="0" indent="0" algn="just">
              <a:buNone/>
            </a:pPr>
            <a:r>
              <a:rPr lang="ru-RU" sz="800" dirty="0">
                <a:solidFill>
                  <a:schemeClr val="accent2">
                    <a:lumMod val="50000"/>
                  </a:schemeClr>
                </a:solidFill>
                <a:latin typeface="Times New Roman" panose="02020603050405020304" pitchFamily="18" charset="0"/>
                <a:cs typeface="Times New Roman" panose="02020603050405020304" pitchFamily="18" charset="0"/>
              </a:rPr>
              <a:t>С началом Великой отечественной войны власти вспомнили и обо всех «лишенцах», которые до того момента не имели права служить в кадровых частях Рабоче-крестьянской Красной Армии, и из большой семьи </a:t>
            </a:r>
            <a:r>
              <a:rPr lang="ru-RU" sz="800" dirty="0" err="1">
                <a:solidFill>
                  <a:schemeClr val="accent2">
                    <a:lumMod val="50000"/>
                  </a:schemeClr>
                </a:solidFill>
                <a:latin typeface="Times New Roman" panose="02020603050405020304" pitchFamily="18" charset="0"/>
                <a:cs typeface="Times New Roman" panose="02020603050405020304" pitchFamily="18" charset="0"/>
              </a:rPr>
              <a:t>Коржовых</a:t>
            </a:r>
            <a:r>
              <a:rPr lang="ru-RU" sz="800" dirty="0">
                <a:solidFill>
                  <a:schemeClr val="accent2">
                    <a:lumMod val="50000"/>
                  </a:schemeClr>
                </a:solidFill>
                <a:latin typeface="Times New Roman" panose="02020603050405020304" pitchFamily="18" charset="0"/>
                <a:cs typeface="Times New Roman" panose="02020603050405020304" pitchFamily="18" charset="0"/>
              </a:rPr>
              <a:t> на фронт отправилось четыре брата Иван, Павел, Алексей и Петр Егоровичи. Несмотря на несправедливые обвинения и последовавшие за этим меры, братья </a:t>
            </a:r>
            <a:r>
              <a:rPr lang="ru-RU" sz="800" dirty="0" err="1">
                <a:solidFill>
                  <a:schemeClr val="accent2">
                    <a:lumMod val="50000"/>
                  </a:schemeClr>
                </a:solidFill>
                <a:latin typeface="Times New Roman" panose="02020603050405020304" pitchFamily="18" charset="0"/>
                <a:cs typeface="Times New Roman" panose="02020603050405020304" pitchFamily="18" charset="0"/>
              </a:rPr>
              <a:t>Коржовы</a:t>
            </a:r>
            <a:r>
              <a:rPr lang="ru-RU" sz="800" dirty="0">
                <a:solidFill>
                  <a:schemeClr val="accent2">
                    <a:lumMod val="50000"/>
                  </a:schemeClr>
                </a:solidFill>
                <a:latin typeface="Times New Roman" panose="02020603050405020304" pitchFamily="18" charset="0"/>
                <a:cs typeface="Times New Roman" panose="02020603050405020304" pitchFamily="18" charset="0"/>
              </a:rPr>
              <a:t> не затаили обиду на Родину, а служили честно и отдавали все силы для ее защиты. </a:t>
            </a:r>
          </a:p>
          <a:p>
            <a:pPr marL="0" indent="0" algn="just">
              <a:buNone/>
            </a:pPr>
            <a:r>
              <a:rPr lang="ru-RU" sz="800" dirty="0">
                <a:solidFill>
                  <a:schemeClr val="accent2">
                    <a:lumMod val="50000"/>
                  </a:schemeClr>
                </a:solidFill>
                <a:latin typeface="Times New Roman" panose="02020603050405020304" pitchFamily="18" charset="0"/>
                <a:cs typeface="Times New Roman" panose="02020603050405020304" pitchFamily="18" charset="0"/>
              </a:rPr>
              <a:t>Павел Егорович, второй из братьев, был призван на фронт 28 мая 1942 г. и до июля 1942 г. служил минометчиком в 105 стрелковом запасном полку. В июле 1942 года рядовой </a:t>
            </a:r>
            <a:r>
              <a:rPr lang="ru-RU" sz="800" dirty="0" err="1">
                <a:solidFill>
                  <a:schemeClr val="accent2">
                    <a:lumMod val="50000"/>
                  </a:schemeClr>
                </a:solidFill>
                <a:latin typeface="Times New Roman" panose="02020603050405020304" pitchFamily="18" charset="0"/>
                <a:cs typeface="Times New Roman" panose="02020603050405020304" pitchFamily="18" charset="0"/>
              </a:rPr>
              <a:t>Коржов</a:t>
            </a:r>
            <a:r>
              <a:rPr lang="ru-RU" sz="800" dirty="0">
                <a:solidFill>
                  <a:schemeClr val="accent2">
                    <a:lumMod val="50000"/>
                  </a:schemeClr>
                </a:solidFill>
                <a:latin typeface="Times New Roman" panose="02020603050405020304" pitchFamily="18" charset="0"/>
                <a:cs typeface="Times New Roman" panose="02020603050405020304" pitchFamily="18" charset="0"/>
              </a:rPr>
              <a:t> начал службу в 1272 стрелковом полку (Северо-Западный фронт). Там он был назначен наводчиком, некоторое время был связным у командира. </a:t>
            </a:r>
          </a:p>
          <a:p>
            <a:pPr marL="0" indent="0" algn="just">
              <a:buNone/>
            </a:pPr>
            <a:r>
              <a:rPr lang="ru-RU" sz="800" dirty="0">
                <a:solidFill>
                  <a:schemeClr val="accent2">
                    <a:lumMod val="50000"/>
                  </a:schemeClr>
                </a:solidFill>
                <a:latin typeface="Times New Roman" panose="02020603050405020304" pitchFamily="18" charset="0"/>
                <a:cs typeface="Times New Roman" panose="02020603050405020304" pitchFamily="18" charset="0"/>
              </a:rPr>
              <a:t>30 декабря 1942 в ходе наступательной операции Павел Егорович получил осколочное ранение в голову, из-за чего парализовало его левую руку и ногу. Операцию по извлечению осколков проводили без наркоза, во время нее Павел Егорович оставался в сознании. Ранение было очень сложным, со множеством осколков, для извлечения которых потребовалось несколько операций. Часть теменной кости была полностью разрушена, место травмы осталось покрыто только тонкой кожей, и так Павел Егорович прожил всю оставшуюся жизнь. </a:t>
            </a:r>
          </a:p>
          <a:p>
            <a:pPr marL="0" indent="0" algn="just">
              <a:buNone/>
            </a:pPr>
            <a:r>
              <a:rPr lang="ru-RU" sz="800" dirty="0">
                <a:solidFill>
                  <a:schemeClr val="accent2">
                    <a:lumMod val="50000"/>
                  </a:schemeClr>
                </a:solidFill>
                <a:latin typeface="Times New Roman" panose="02020603050405020304" pitchFamily="18" charset="0"/>
                <a:cs typeface="Times New Roman" panose="02020603050405020304" pitchFamily="18" charset="0"/>
              </a:rPr>
              <a:t>После госпиталя Павел Егорович был направлен в запасной полк в Кандалакшу (около Мурманска), а оттуда - в Беломорск (хозяйственная рота), а затем, в 1944 году, - в Петрозаводск, где он служил сопровождающим сборно-пересыльного пункта 17, сопровождал шпионов-диверсантов в лагеря. В начале 1945 г. взвод был направлен в небольшую деревушку возле г. Кирова, где после 9 мая 1945 г. взвод был расформирован, а Павел Егорович попал в охрану штаба 32 армии Карельского фронта. Новость о своей демобилизации Павел Егорович узнал, находясь недалеко от Свердловска в составе артиллерийского полка Уральского военного округа, во второй половине сентября 1945 г. Дома, в поселке </a:t>
            </a:r>
            <a:r>
              <a:rPr lang="ru-RU" sz="800" dirty="0" err="1">
                <a:solidFill>
                  <a:schemeClr val="accent2">
                    <a:lumMod val="50000"/>
                  </a:schemeClr>
                </a:solidFill>
                <a:latin typeface="Times New Roman" panose="02020603050405020304" pitchFamily="18" charset="0"/>
                <a:cs typeface="Times New Roman" panose="02020603050405020304" pitchFamily="18" charset="0"/>
              </a:rPr>
              <a:t>Чегумей</a:t>
            </a:r>
            <a:r>
              <a:rPr lang="ru-RU" sz="800" dirty="0">
                <a:solidFill>
                  <a:schemeClr val="accent2">
                    <a:lumMod val="50000"/>
                  </a:schemeClr>
                </a:solidFill>
                <a:latin typeface="Times New Roman" panose="02020603050405020304" pitchFamily="18" charset="0"/>
                <a:cs typeface="Times New Roman" panose="02020603050405020304" pitchFamily="18" charset="0"/>
              </a:rPr>
              <a:t> Красноярского края, Павел Егорович оказался 20 октября 1945 г. </a:t>
            </a:r>
          </a:p>
          <a:p>
            <a:pPr marL="0" indent="0" algn="just">
              <a:buNone/>
            </a:pPr>
            <a:r>
              <a:rPr lang="ru-RU" sz="800" dirty="0">
                <a:solidFill>
                  <a:schemeClr val="accent2">
                    <a:lumMod val="50000"/>
                  </a:schemeClr>
                </a:solidFill>
                <a:latin typeface="Times New Roman" panose="02020603050405020304" pitchFamily="18" charset="0"/>
                <a:cs typeface="Times New Roman" panose="02020603050405020304" pitchFamily="18" charset="0"/>
              </a:rPr>
              <a:t>Получив во время войны два ранения легкое в руку и тяжелое в голову - и оставшись инвалидом 3 группы, Павел Егорович прожил долгую жизнь, сумел побороть тяжелую онкологическую болезнь и умер в возрасте 87 лет последним из братьев. Он был очень добрым и светлым, но в то же время очень мужественным и сильным человеком. Все его потомки – его дети, внуки и правнуки, его помнят, любят и гордятся им!</a:t>
            </a:r>
          </a:p>
          <a:p>
            <a:pPr marL="0" indent="0" algn="just">
              <a:buNone/>
            </a:pPr>
            <a:r>
              <a:rPr lang="ru-RU" sz="800" dirty="0">
                <a:solidFill>
                  <a:schemeClr val="accent2">
                    <a:lumMod val="50000"/>
                  </a:schemeClr>
                </a:solidFill>
                <a:latin typeface="Times New Roman" panose="02020603050405020304" pitchFamily="18" charset="0"/>
                <a:cs typeface="Times New Roman" panose="02020603050405020304" pitchFamily="18" charset="0"/>
              </a:rPr>
              <a:t>Награды:</a:t>
            </a:r>
          </a:p>
          <a:p>
            <a:pPr marL="0" indent="0" algn="just">
              <a:buNone/>
            </a:pPr>
            <a:r>
              <a:rPr lang="ru-RU" sz="800" dirty="0">
                <a:solidFill>
                  <a:schemeClr val="accent2">
                    <a:lumMod val="50000"/>
                  </a:schemeClr>
                </a:solidFill>
                <a:latin typeface="Times New Roman" panose="02020603050405020304" pitchFamily="18" charset="0"/>
                <a:cs typeface="Times New Roman" panose="02020603050405020304" pitchFamily="18" charset="0"/>
              </a:rPr>
              <a:t>1) Орден Отечественной войны II степени </a:t>
            </a:r>
          </a:p>
          <a:p>
            <a:pPr marL="0" indent="0" algn="just">
              <a:buNone/>
            </a:pPr>
            <a:r>
              <a:rPr lang="ru-RU" sz="800" dirty="0">
                <a:solidFill>
                  <a:schemeClr val="accent2">
                    <a:lumMod val="50000"/>
                  </a:schemeClr>
                </a:solidFill>
                <a:latin typeface="Times New Roman" panose="02020603050405020304" pitchFamily="18" charset="0"/>
                <a:cs typeface="Times New Roman" panose="02020603050405020304" pitchFamily="18" charset="0"/>
              </a:rPr>
              <a:t>2) Медаль «За победу над Германией в Великой Отечественной войне 1941—1945 гг.»</a:t>
            </a:r>
          </a:p>
          <a:p>
            <a:pPr marL="0" indent="0" algn="just">
              <a:buNone/>
            </a:pPr>
            <a:r>
              <a:rPr lang="ru-RU" sz="800" dirty="0">
                <a:solidFill>
                  <a:schemeClr val="accent2">
                    <a:lumMod val="50000"/>
                  </a:schemeClr>
                </a:solidFill>
                <a:latin typeface="Times New Roman" panose="02020603050405020304" pitchFamily="18" charset="0"/>
                <a:cs typeface="Times New Roman" panose="02020603050405020304" pitchFamily="18" charset="0"/>
              </a:rPr>
              <a:t>3) Юбилейная медаль «Двадцать лет Победы в Великой Отечественной войне 1941—1945 гг.»</a:t>
            </a:r>
          </a:p>
          <a:p>
            <a:pPr marL="0" indent="0" algn="just">
              <a:buNone/>
            </a:pPr>
            <a:r>
              <a:rPr lang="ru-RU" sz="800" dirty="0">
                <a:solidFill>
                  <a:schemeClr val="accent2">
                    <a:lumMod val="50000"/>
                  </a:schemeClr>
                </a:solidFill>
                <a:latin typeface="Times New Roman" panose="02020603050405020304" pitchFamily="18" charset="0"/>
                <a:cs typeface="Times New Roman" panose="02020603050405020304" pitchFamily="18" charset="0"/>
              </a:rPr>
              <a:t>4) Юбилейная медаль «Тридцать лет Победы в Великой Отечественной войне 1941—1945 гг.».</a:t>
            </a:r>
          </a:p>
          <a:p>
            <a:pPr marL="0" indent="0" algn="just">
              <a:buNone/>
            </a:pPr>
            <a:r>
              <a:rPr lang="ru-RU" sz="800" dirty="0">
                <a:solidFill>
                  <a:schemeClr val="accent2">
                    <a:lumMod val="50000"/>
                  </a:schemeClr>
                </a:solidFill>
                <a:latin typeface="Times New Roman" panose="02020603050405020304" pitchFamily="18" charset="0"/>
                <a:cs typeface="Times New Roman" panose="02020603050405020304" pitchFamily="18" charset="0"/>
              </a:rPr>
              <a:t>5) Юбилейная медаль «Сорок лет Победы в Великой Отечественной войне 1941—1945 гг.».</a:t>
            </a:r>
          </a:p>
          <a:p>
            <a:pPr marL="0" indent="0" algn="just">
              <a:buNone/>
            </a:pPr>
            <a:r>
              <a:rPr lang="ru-RU" sz="800" dirty="0">
                <a:solidFill>
                  <a:schemeClr val="accent2">
                    <a:lumMod val="50000"/>
                  </a:schemeClr>
                </a:solidFill>
                <a:latin typeface="Times New Roman" panose="02020603050405020304" pitchFamily="18" charset="0"/>
                <a:cs typeface="Times New Roman" panose="02020603050405020304" pitchFamily="18" charset="0"/>
              </a:rPr>
              <a:t>6) Юбилейная медаль «70 лет Вооружённых Сил СССР»</a:t>
            </a:r>
          </a:p>
          <a:p>
            <a:pPr marL="0" indent="0" algn="just">
              <a:buNone/>
            </a:pPr>
            <a:r>
              <a:rPr lang="ru-RU" sz="800" dirty="0">
                <a:solidFill>
                  <a:schemeClr val="accent2">
                    <a:lumMod val="50000"/>
                  </a:schemeClr>
                </a:solidFill>
                <a:latin typeface="Times New Roman" panose="02020603050405020304" pitchFamily="18" charset="0"/>
                <a:cs typeface="Times New Roman" panose="02020603050405020304" pitchFamily="18" charset="0"/>
              </a:rPr>
              <a:t>7) Нагрудный знак «25 лет Победы в Великой Отечественной войне». </a:t>
            </a:r>
          </a:p>
          <a:p>
            <a:pPr marL="0" indent="0" algn="just">
              <a:buNone/>
            </a:pPr>
            <a:endParaRPr lang="ru-RU" sz="8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r">
              <a:buNone/>
            </a:pPr>
            <a:r>
              <a:rPr lang="ru-RU" sz="800" i="1" dirty="0">
                <a:solidFill>
                  <a:schemeClr val="accent2">
                    <a:lumMod val="50000"/>
                  </a:schemeClr>
                </a:solidFill>
                <a:latin typeface="Times New Roman" panose="02020603050405020304" pitchFamily="18" charset="0"/>
                <a:cs typeface="Times New Roman" panose="02020603050405020304" pitchFamily="18" charset="0"/>
              </a:rPr>
              <a:t>Бывший специалист по аспирантуре отдела кадров ИДСТУ СО РАН</a:t>
            </a:r>
            <a:br>
              <a:rPr lang="ru-RU" sz="800" i="1" dirty="0">
                <a:solidFill>
                  <a:schemeClr val="accent2">
                    <a:lumMod val="50000"/>
                  </a:schemeClr>
                </a:solidFill>
                <a:latin typeface="Times New Roman" panose="02020603050405020304" pitchFamily="18" charset="0"/>
                <a:cs typeface="Times New Roman" panose="02020603050405020304" pitchFamily="18" charset="0"/>
              </a:rPr>
            </a:br>
            <a:r>
              <a:rPr lang="ru-RU" sz="800" i="1" dirty="0">
                <a:solidFill>
                  <a:schemeClr val="accent2">
                    <a:lumMod val="50000"/>
                  </a:schemeClr>
                </a:solidFill>
                <a:latin typeface="Times New Roman" panose="02020603050405020304" pitchFamily="18" charset="0"/>
                <a:cs typeface="Times New Roman" panose="02020603050405020304" pitchFamily="18" charset="0"/>
              </a:rPr>
              <a:t>Томилова Мария Николаевна</a:t>
            </a:r>
          </a:p>
          <a:p>
            <a:pPr marL="0" indent="0" algn="just">
              <a:buNone/>
            </a:pPr>
            <a:endParaRPr lang="ru-RU" sz="8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endParaRPr lang="ru-RU" sz="8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2050" name="Picture 2" descr="C:\Users\User\Downloads\Коржов.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63507" y="620688"/>
            <a:ext cx="3432429" cy="5657850"/>
          </a:xfrm>
          <a:prstGeom prst="rect">
            <a:avLst/>
          </a:prstGeom>
          <a:noFill/>
          <a:effectLst>
            <a:outerShdw blurRad="939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294150"/>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4355976" y="260648"/>
            <a:ext cx="4680520" cy="6480720"/>
          </a:xfrm>
        </p:spPr>
        <p:txBody>
          <a:bodyPr>
            <a:noAutofit/>
          </a:bodyPr>
          <a:lstStyle/>
          <a:p>
            <a:pPr marL="0" indent="0" algn="ctr">
              <a:buNone/>
            </a:pPr>
            <a:r>
              <a:rPr lang="ru-RU" sz="1200" b="1" dirty="0">
                <a:solidFill>
                  <a:schemeClr val="accent2">
                    <a:lumMod val="50000"/>
                  </a:schemeClr>
                </a:solidFill>
                <a:latin typeface="Times New Roman" panose="02020603050405020304" pitchFamily="18" charset="0"/>
                <a:cs typeface="Times New Roman" panose="02020603050405020304" pitchFamily="18" charset="0"/>
              </a:rPr>
              <a:t>Косяков Иван Григорьевич (19.01.1918 – 24.06.1996)</a:t>
            </a:r>
          </a:p>
          <a:p>
            <a:pPr marL="0" indent="0" algn="ctr">
              <a:buNone/>
            </a:pPr>
            <a:endParaRPr lang="ru-RU" sz="1200" b="1"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Дед Иван, как его называли не только мы родные, но и все в небольшом рабочем поселке Первомайском Читинской области, был неразговорчивым и очень добрым человеком. В годы войны он не только мужественно защищал Родину и сражался с врагом, но и внёс свой вклад в Победу своим ветеринарным трудом, ухаживая за лошадьми. Делился последним куском хлеба, доверял своему четвероногому другу как себе самому. Был призван в 1939 году и вернулся на родину после ранения с белорусского фронта в 1945 году. О своих героических подвигах никогда никому не рассказывал, потому что не мог сдерживать свои эмоции. И мы, его родные, близкие его очень любили, берегли и ни о чём не расспрашивали.</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Ветеринарного образования у него не было, но все знали и звали его к себе, чтобы помочь своим домашним животным. Найти в частном секторе поселка его было очень просто: если видишь около ворот коня Буяна, значит, дед Иван в этом доме, значит, здесь нужна помощь домашним животным (корове, свинье, козлёнку, телёнку). Пальцы рук у деда Ивана были всегда жёлтыми, и от него всегда пахло йодом. Но мы любили его обнимать. Он каждый день обязательно заезжал к нам на своём коне, мы ему рассказывали свои новости, он радовался за нас.</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Дед Иван даже не знал о своих наградах, а может, просто скромно умалчивал о них. О наградах героя Косякова Ивана Григорьевича мы узнали с созданием сайта «Память народа». И только сейчас понимаем, что наш дорогой, уважаемый всеми, кто его знал, Косяков Иван Григорьевич желал всем только мирного и счастливого будущего.</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Награды сержанта 1289 стрелкового полка 110 стрелковой дивизии (III) Косякова Ивана Григорьевича:</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- 31.05.1944 г. — медалью «За отвагу» награждён сержант Косяков И.Г. за то, что в боях с 26 по 31.03.1944 г. в районе населённого пункта хутора </a:t>
            </a:r>
            <a:r>
              <a:rPr lang="ru-RU" sz="900" dirty="0" err="1">
                <a:solidFill>
                  <a:schemeClr val="accent2">
                    <a:lumMod val="50000"/>
                  </a:schemeClr>
                </a:solidFill>
                <a:latin typeface="Times New Roman" panose="02020603050405020304" pitchFamily="18" charset="0"/>
                <a:cs typeface="Times New Roman" panose="02020603050405020304" pitchFamily="18" charset="0"/>
              </a:rPr>
              <a:t>Вейно</a:t>
            </a:r>
            <a:r>
              <a:rPr lang="ru-RU" sz="900" dirty="0">
                <a:solidFill>
                  <a:schemeClr val="accent2">
                    <a:lumMod val="50000"/>
                  </a:schemeClr>
                </a:solidFill>
                <a:latin typeface="Times New Roman" panose="02020603050405020304" pitchFamily="18" charset="0"/>
                <a:cs typeface="Times New Roman" panose="02020603050405020304" pitchFamily="18" charset="0"/>
              </a:rPr>
              <a:t> при отражении контратак противника из своего миномёта подавил две огневые пулемётные точки.</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- 04.06.1944 г. — медалью «За боевые заслуги» награждён сержант Косяков И.Г. за проявленную большую заботу о коне и хорошем содержании в любых условиях, в силу заботы, чистки и упитанности.</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- 29.06.1944 г. — медалью «За отвагу» награждён сержант Косяков И.Г. за то, что, ведя губительный огонь по пехоте и огневым точкам противника, подавил две огневых пулемётных точки.</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- 29.07.1944 г. — медалью «За отвагу» награждён красноармеец Косяков И.Г. за то, что в бою с немецким захватчиком показал себя стойким и мужественным воином. 6 июля 1944 г. при уничтожении группировки противника в районе гор. Минска, когда противник неоднократными атаками бросался на наши подразделения, тов. Косяков стойко и мужественно оборонял порученный ему рубеж.</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- 1985 год — в честь 40-летия Великой Победы награждён орденом Отечественной войны II степени. </a:t>
            </a:r>
          </a:p>
          <a:p>
            <a:pPr marL="0" indent="0" algn="r">
              <a:buNone/>
            </a:pPr>
            <a:r>
              <a:rPr lang="ru-RU" sz="900" i="1" dirty="0">
                <a:solidFill>
                  <a:schemeClr val="accent2">
                    <a:lumMod val="50000"/>
                  </a:schemeClr>
                </a:solidFill>
                <a:latin typeface="Times New Roman" panose="02020603050405020304" pitchFamily="18" charset="0"/>
                <a:cs typeface="Times New Roman" panose="02020603050405020304" pitchFamily="18" charset="0"/>
              </a:rPr>
              <a:t>Ведущий специалист по ГОЧС и МП ИДСТУ СО РАН </a:t>
            </a:r>
            <a:br>
              <a:rPr lang="ru-RU" sz="900" i="1" dirty="0">
                <a:solidFill>
                  <a:schemeClr val="accent2">
                    <a:lumMod val="50000"/>
                  </a:schemeClr>
                </a:solidFill>
                <a:latin typeface="Times New Roman" panose="02020603050405020304" pitchFamily="18" charset="0"/>
                <a:cs typeface="Times New Roman" panose="02020603050405020304" pitchFamily="18" charset="0"/>
              </a:rPr>
            </a:br>
            <a:r>
              <a:rPr lang="ru-RU" sz="900" i="1" dirty="0">
                <a:solidFill>
                  <a:schemeClr val="accent2">
                    <a:lumMod val="50000"/>
                  </a:schemeClr>
                </a:solidFill>
                <a:latin typeface="Times New Roman" panose="02020603050405020304" pitchFamily="18" charset="0"/>
                <a:cs typeface="Times New Roman" panose="02020603050405020304" pitchFamily="18" charset="0"/>
              </a:rPr>
              <a:t>Фёдорова Елена Александровна</a:t>
            </a:r>
          </a:p>
        </p:txBody>
      </p:sp>
      <p:pic>
        <p:nvPicPr>
          <p:cNvPr id="1026" name="Picture 2" descr="C:\Users\User\Documents\ИДСТУ СО РАН\Книга-альбом\Косяков И.Г..bmp"/>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7544" y="1052736"/>
            <a:ext cx="3639580" cy="4644000"/>
          </a:xfrm>
          <a:prstGeom prst="rect">
            <a:avLst/>
          </a:prstGeom>
          <a:noFill/>
          <a:effectLst>
            <a:outerShdw blurRad="876300" dist="50800" dir="5400000" algn="ctr" rotWithShape="0">
              <a:srgbClr val="000000">
                <a:alpha val="6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607469"/>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4499992" y="260648"/>
            <a:ext cx="4536504" cy="6480720"/>
          </a:xfrm>
        </p:spPr>
        <p:txBody>
          <a:bodyPr>
            <a:noAutofit/>
          </a:bodyPr>
          <a:lstStyle/>
          <a:p>
            <a:pPr marL="0" indent="0" algn="ctr">
              <a:buNone/>
            </a:pPr>
            <a:r>
              <a:rPr lang="ru-RU" sz="1500" b="1" dirty="0" err="1">
                <a:solidFill>
                  <a:schemeClr val="accent2">
                    <a:lumMod val="50000"/>
                  </a:schemeClr>
                </a:solidFill>
                <a:latin typeface="Times New Roman" panose="02020603050405020304" pitchFamily="18" charset="0"/>
                <a:cs typeface="Times New Roman" panose="02020603050405020304" pitchFamily="18" charset="0"/>
              </a:rPr>
              <a:t>Коханский</a:t>
            </a:r>
            <a:r>
              <a:rPr lang="ru-RU" sz="1500" b="1" dirty="0">
                <a:solidFill>
                  <a:schemeClr val="accent2">
                    <a:lumMod val="50000"/>
                  </a:schemeClr>
                </a:solidFill>
                <a:latin typeface="Times New Roman" panose="02020603050405020304" pitchFamily="18" charset="0"/>
                <a:cs typeface="Times New Roman" panose="02020603050405020304" pitchFamily="18" charset="0"/>
              </a:rPr>
              <a:t> Василий Аркадьевич</a:t>
            </a:r>
            <a:br>
              <a:rPr lang="ru-RU" sz="1500" dirty="0">
                <a:solidFill>
                  <a:schemeClr val="accent2">
                    <a:lumMod val="50000"/>
                  </a:schemeClr>
                </a:solidFill>
                <a:latin typeface="Times New Roman" panose="02020603050405020304" pitchFamily="18" charset="0"/>
                <a:cs typeface="Times New Roman" panose="02020603050405020304" pitchFamily="18" charset="0"/>
              </a:rPr>
            </a:br>
            <a:endParaRPr lang="ru-RU" sz="15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1200" dirty="0">
                <a:solidFill>
                  <a:schemeClr val="accent2">
                    <a:lumMod val="50000"/>
                  </a:schemeClr>
                </a:solidFill>
                <a:latin typeface="Times New Roman" panose="02020603050405020304" pitchFamily="18" charset="0"/>
                <a:cs typeface="Times New Roman" panose="02020603050405020304" pitchFamily="18" charset="0"/>
              </a:rPr>
              <a:t>Мой прадедушка Василий Аркадьевич </a:t>
            </a:r>
            <a:r>
              <a:rPr lang="ru-RU" sz="1200" dirty="0" err="1">
                <a:solidFill>
                  <a:schemeClr val="accent2">
                    <a:lumMod val="50000"/>
                  </a:schemeClr>
                </a:solidFill>
                <a:latin typeface="Times New Roman" panose="02020603050405020304" pitchFamily="18" charset="0"/>
                <a:cs typeface="Times New Roman" panose="02020603050405020304" pitchFamily="18" charset="0"/>
              </a:rPr>
              <a:t>Коханский</a:t>
            </a:r>
            <a:r>
              <a:rPr lang="ru-RU" sz="1200" dirty="0">
                <a:solidFill>
                  <a:schemeClr val="accent2">
                    <a:lumMod val="50000"/>
                  </a:schemeClr>
                </a:solidFill>
                <a:latin typeface="Times New Roman" panose="02020603050405020304" pitchFamily="18" charset="0"/>
                <a:cs typeface="Times New Roman" panose="02020603050405020304" pitchFamily="18" charset="0"/>
              </a:rPr>
              <a:t> родился 6 мая 1904 года в селе Култук Иркутской области. Окончил медицинский факультет Иркутского университета. </a:t>
            </a:r>
          </a:p>
          <a:p>
            <a:pPr marL="0" indent="0" algn="just">
              <a:buNone/>
            </a:pPr>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1200" dirty="0">
                <a:solidFill>
                  <a:schemeClr val="accent2">
                    <a:lumMod val="50000"/>
                  </a:schemeClr>
                </a:solidFill>
                <a:latin typeface="Times New Roman" panose="02020603050405020304" pitchFamily="18" charset="0"/>
                <a:cs typeface="Times New Roman" panose="02020603050405020304" pitchFamily="18" charset="0"/>
              </a:rPr>
              <a:t>Работал врачом-хирургом в Читинской областной больнице им. В. И. Ленина, где в 1935 году стал заведующим хирургическим отделением. В мае 1939 года мирная хирургическая работа В.А. </a:t>
            </a:r>
            <a:r>
              <a:rPr lang="ru-RU" sz="1200" dirty="0" err="1">
                <a:solidFill>
                  <a:schemeClr val="accent2">
                    <a:lumMod val="50000"/>
                  </a:schemeClr>
                </a:solidFill>
                <a:latin typeface="Times New Roman" panose="02020603050405020304" pitchFamily="18" charset="0"/>
                <a:cs typeface="Times New Roman" panose="02020603050405020304" pitchFamily="18" charset="0"/>
              </a:rPr>
              <a:t>Коханского</a:t>
            </a:r>
            <a:r>
              <a:rPr lang="ru-RU" sz="1200" dirty="0">
                <a:solidFill>
                  <a:schemeClr val="accent2">
                    <a:lumMod val="50000"/>
                  </a:schemeClr>
                </a:solidFill>
                <a:latin typeface="Times New Roman" panose="02020603050405020304" pitchFamily="18" charset="0"/>
                <a:cs typeface="Times New Roman" panose="02020603050405020304" pitchFamily="18" charset="0"/>
              </a:rPr>
              <a:t> была временно прервана. В связи с боевыми действиями на реке Халхин-Гол он был назначен начальником полевого </a:t>
            </a:r>
            <a:r>
              <a:rPr lang="ru-RU" sz="1200" dirty="0" err="1">
                <a:solidFill>
                  <a:schemeClr val="accent2">
                    <a:lumMod val="50000"/>
                  </a:schemeClr>
                </a:solidFill>
                <a:latin typeface="Times New Roman" panose="02020603050405020304" pitchFamily="18" charset="0"/>
                <a:cs typeface="Times New Roman" panose="02020603050405020304" pitchFamily="18" charset="0"/>
              </a:rPr>
              <a:t>автохирургического</a:t>
            </a:r>
            <a:r>
              <a:rPr lang="ru-RU" sz="1200" dirty="0">
                <a:solidFill>
                  <a:schemeClr val="accent2">
                    <a:lumMod val="50000"/>
                  </a:schemeClr>
                </a:solidFill>
                <a:latin typeface="Times New Roman" panose="02020603050405020304" pitchFamily="18" charset="0"/>
                <a:cs typeface="Times New Roman" panose="02020603050405020304" pitchFamily="18" charset="0"/>
              </a:rPr>
              <a:t> отряда и отправлен в Монголию. Под обстрелом в степи, на жаре, при сплошном потоке раненых шла работа хирурга. В годы Великой Отечественной войны (13 сентября 1941 г. — октябрь 1945 г.) В. А. </a:t>
            </a:r>
            <a:r>
              <a:rPr lang="ru-RU" sz="1200" dirty="0" err="1">
                <a:solidFill>
                  <a:schemeClr val="accent2">
                    <a:lumMod val="50000"/>
                  </a:schemeClr>
                </a:solidFill>
                <a:latin typeface="Times New Roman" panose="02020603050405020304" pitchFamily="18" charset="0"/>
                <a:cs typeface="Times New Roman" panose="02020603050405020304" pitchFamily="18" charset="0"/>
              </a:rPr>
              <a:t>Коханский</a:t>
            </a:r>
            <a:r>
              <a:rPr lang="ru-RU" sz="1200" dirty="0">
                <a:solidFill>
                  <a:schemeClr val="accent2">
                    <a:lumMod val="50000"/>
                  </a:schemeClr>
                </a:solidFill>
                <a:latin typeface="Times New Roman" panose="02020603050405020304" pitchFamily="18" charset="0"/>
                <a:cs typeface="Times New Roman" panose="02020603050405020304" pitchFamily="18" charset="0"/>
              </a:rPr>
              <a:t> был главным хирургом отдела эвакогоспиталей Читинской области. В эти годы им лично прооперированы сотни самых тяжелых раненых. Также Василий Аркадьевич организовал в области производство медикаментов, медицинского оборудования, рентгеновской пленки. В 1943 году ему было присвоено почётное звание «Заслуженный врач РСФСР». После войны стал ведущим хирургом областной больницы им. В. И. Ленина в Чите (1945—1951), а затем на протяжении 15 лет являлся её главным врачом (1951—1966).</a:t>
            </a:r>
          </a:p>
          <a:p>
            <a:pPr marL="0" indent="0" algn="just">
              <a:buNone/>
            </a:pPr>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1200" dirty="0">
                <a:solidFill>
                  <a:schemeClr val="accent2">
                    <a:lumMod val="50000"/>
                  </a:schemeClr>
                </a:solidFill>
                <a:latin typeface="Times New Roman" panose="02020603050405020304" pitchFamily="18" charset="0"/>
                <a:cs typeface="Times New Roman" panose="02020603050405020304" pitchFamily="18" charset="0"/>
              </a:rPr>
              <a:t>Василий Аркадьевич </a:t>
            </a:r>
            <a:r>
              <a:rPr lang="ru-RU" sz="1200" dirty="0" err="1">
                <a:solidFill>
                  <a:schemeClr val="accent2">
                    <a:lumMod val="50000"/>
                  </a:schemeClr>
                </a:solidFill>
                <a:latin typeface="Times New Roman" panose="02020603050405020304" pitchFamily="18" charset="0"/>
                <a:cs typeface="Times New Roman" panose="02020603050405020304" pitchFamily="18" charset="0"/>
              </a:rPr>
              <a:t>Коханский</a:t>
            </a:r>
            <a:r>
              <a:rPr lang="ru-RU" sz="1200" dirty="0">
                <a:solidFill>
                  <a:schemeClr val="accent2">
                    <a:lumMod val="50000"/>
                  </a:schemeClr>
                </a:solidFill>
                <a:latin typeface="Times New Roman" panose="02020603050405020304" pitchFamily="18" charset="0"/>
                <a:cs typeface="Times New Roman" panose="02020603050405020304" pitchFamily="18" charset="0"/>
              </a:rPr>
              <a:t> награжден орденами Ленина (1939, 1961), Октябрьской революции, Трудового Красного Знамени (1945), «Знак Почета». С 1947 года трижды был избран депутатом Верховного Совета РСФСР.</a:t>
            </a:r>
          </a:p>
          <a:p>
            <a:pPr marL="0" indent="0">
              <a:buNone/>
            </a:pPr>
            <a:r>
              <a:rPr lang="ru-RU" sz="12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r">
              <a:buNone/>
            </a:pPr>
            <a:r>
              <a:rPr lang="ru-RU" sz="1200" i="1" dirty="0">
                <a:solidFill>
                  <a:schemeClr val="accent2">
                    <a:lumMod val="50000"/>
                  </a:schemeClr>
                </a:solidFill>
                <a:latin typeface="Times New Roman" panose="02020603050405020304" pitchFamily="18" charset="0"/>
                <a:cs typeface="Times New Roman" panose="02020603050405020304" pitchFamily="18" charset="0"/>
              </a:rPr>
              <a:t>Ведущий научный сотрудник лаборатории комплексных</a:t>
            </a:r>
            <a:br>
              <a:rPr lang="ru-RU" sz="1200" i="1" dirty="0">
                <a:solidFill>
                  <a:schemeClr val="accent2">
                    <a:lumMod val="50000"/>
                  </a:schemeClr>
                </a:solidFill>
                <a:latin typeface="Times New Roman" panose="02020603050405020304" pitchFamily="18" charset="0"/>
                <a:cs typeface="Times New Roman" panose="02020603050405020304" pitchFamily="18" charset="0"/>
              </a:rPr>
            </a:br>
            <a:r>
              <a:rPr lang="ru-RU" sz="1200" i="1" dirty="0">
                <a:solidFill>
                  <a:schemeClr val="accent2">
                    <a:lumMod val="50000"/>
                  </a:schemeClr>
                </a:solidFill>
                <a:latin typeface="Times New Roman" panose="02020603050405020304" pitchFamily="18" charset="0"/>
                <a:cs typeface="Times New Roman" panose="02020603050405020304" pitchFamily="18" charset="0"/>
              </a:rPr>
              <a:t>информационных систем ИДСТУ СО РАН</a:t>
            </a:r>
            <a:br>
              <a:rPr lang="ru-RU" sz="1200" i="1" dirty="0">
                <a:solidFill>
                  <a:schemeClr val="accent2">
                    <a:lumMod val="50000"/>
                  </a:schemeClr>
                </a:solidFill>
                <a:latin typeface="Times New Roman" panose="02020603050405020304" pitchFamily="18" charset="0"/>
                <a:cs typeface="Times New Roman" panose="02020603050405020304" pitchFamily="18" charset="0"/>
              </a:rPr>
            </a:br>
            <a:r>
              <a:rPr lang="ru-RU" sz="1200" i="1" dirty="0">
                <a:solidFill>
                  <a:schemeClr val="accent2">
                    <a:lumMod val="50000"/>
                  </a:schemeClr>
                </a:solidFill>
                <a:latin typeface="Times New Roman" panose="02020603050405020304" pitchFamily="18" charset="0"/>
                <a:cs typeface="Times New Roman" panose="02020603050405020304" pitchFamily="18" charset="0"/>
              </a:rPr>
              <a:t>кандидат технических наук Попова Анастасия Константиновна</a:t>
            </a:r>
          </a:p>
        </p:txBody>
      </p:sp>
      <p:pic>
        <p:nvPicPr>
          <p:cNvPr id="5" name="Объект 4"/>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628800"/>
            <a:ext cx="4038600" cy="3556932"/>
          </a:xfrm>
          <a:prstGeom prst="rect">
            <a:avLst/>
          </a:prstGeom>
          <a:noFill/>
          <a:ln>
            <a:noFill/>
          </a:ln>
          <a:effectLst>
            <a:outerShdw blurRad="723900" dir="11640000" algn="ctr" rotWithShape="0">
              <a:srgbClr val="000000">
                <a:alpha val="68000"/>
              </a:srgbClr>
            </a:outerShdw>
          </a:effectLst>
        </p:spPr>
      </p:pic>
    </p:spTree>
    <p:extLst>
      <p:ext uri="{BB962C8B-B14F-4D97-AF65-F5344CB8AC3E}">
        <p14:creationId xmlns:p14="http://schemas.microsoft.com/office/powerpoint/2010/main" val="526234529"/>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4499992" y="260648"/>
            <a:ext cx="4536504" cy="6480720"/>
          </a:xfrm>
        </p:spPr>
        <p:txBody>
          <a:bodyPr>
            <a:noAutofit/>
          </a:bodyPr>
          <a:lstStyle/>
          <a:p>
            <a:pPr marL="0" indent="0" algn="ctr">
              <a:buNone/>
            </a:pPr>
            <a:r>
              <a:rPr lang="ru-RU" sz="1400" b="1" dirty="0">
                <a:solidFill>
                  <a:schemeClr val="accent2">
                    <a:lumMod val="50000"/>
                  </a:schemeClr>
                </a:solidFill>
                <a:latin typeface="Times New Roman" panose="02020603050405020304" pitchFamily="18" charset="0"/>
                <a:cs typeface="Times New Roman" panose="02020603050405020304" pitchFamily="18" charset="0"/>
              </a:rPr>
              <a:t>Кривоносов Семён Кириллович</a:t>
            </a:r>
          </a:p>
          <a:p>
            <a:pPr marL="0" indent="0" algn="ctr">
              <a:buNone/>
            </a:pPr>
            <a:r>
              <a:rPr lang="ru-RU" sz="1400" b="1" dirty="0">
                <a:solidFill>
                  <a:schemeClr val="accent2">
                    <a:lumMod val="50000"/>
                  </a:schemeClr>
                </a:solidFill>
                <a:latin typeface="Times New Roman" panose="02020603050405020304" pitchFamily="18" charset="0"/>
                <a:cs typeface="Times New Roman" panose="02020603050405020304" pitchFamily="18" charset="0"/>
              </a:rPr>
              <a:t>(15.07.1916–01.06.1979)</a:t>
            </a:r>
          </a:p>
          <a:p>
            <a:pPr marL="0" indent="0" algn="just">
              <a:buNone/>
            </a:pPr>
            <a:endParaRPr lang="ru-RU" sz="11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1100" dirty="0">
                <a:solidFill>
                  <a:schemeClr val="accent2">
                    <a:lumMod val="50000"/>
                  </a:schemeClr>
                </a:solidFill>
                <a:latin typeface="Times New Roman" panose="02020603050405020304" pitchFamily="18" charset="0"/>
                <a:cs typeface="Times New Roman" panose="02020603050405020304" pitchFamily="18" charset="0"/>
              </a:rPr>
              <a:t>Кривоносов Семён Кириллович мой дедушка по маме. Он отслужил в рядах Рабоче-крестьянской Красной Армии с 1938 по 1941 год, демобилизовался домой на несколько дней и снова был призван в армию 24 июня 1941 года.</a:t>
            </a:r>
          </a:p>
          <a:p>
            <a:pPr marL="0" indent="0" algn="just">
              <a:buNone/>
            </a:pPr>
            <a:endParaRPr lang="ru-RU" sz="11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1100" dirty="0">
                <a:solidFill>
                  <a:schemeClr val="accent2">
                    <a:lumMod val="50000"/>
                  </a:schemeClr>
                </a:solidFill>
                <a:latin typeface="Times New Roman" panose="02020603050405020304" pitchFamily="18" charset="0"/>
                <a:cs typeface="Times New Roman" panose="02020603050405020304" pitchFamily="18" charset="0"/>
              </a:rPr>
              <a:t>Всю войну Семён Кириллович прошёл шофёром на своей полуторке, победу встретил в Прибалтике. 20 мая 1945 года шофёр 1359 отдельной кабельно-шестовой ордена Красной Звезды роты Кривоносов Семён Кириллович был представлен к награде медалью «За боевые заслуги». Из представления командира капитана Кузнецова: «Красноармеец Кривоносов с июля 1942 года работает на одной машине, которая прошла 50000 км и ни разу не ставилась в ремонт. Благодаря отличному уходу и вождению, у шофёра Кривоносова никогда не бывает перерасхода горючего. При доставке имущества связи во время боевых операций тов. Кривоносов никогда не опаздывал. 7 мая </a:t>
            </a:r>
            <a:r>
              <a:rPr lang="ru-RU" sz="1100" dirty="0" err="1">
                <a:solidFill>
                  <a:schemeClr val="accent2">
                    <a:lumMod val="50000"/>
                  </a:schemeClr>
                </a:solidFill>
                <a:latin typeface="Times New Roman" panose="02020603050405020304" pitchFamily="18" charset="0"/>
                <a:cs typeface="Times New Roman" panose="02020603050405020304" pitchFamily="18" charset="0"/>
              </a:rPr>
              <a:t>с.г</a:t>
            </a:r>
            <a:r>
              <a:rPr lang="ru-RU" sz="1100" dirty="0">
                <a:solidFill>
                  <a:schemeClr val="accent2">
                    <a:lumMod val="50000"/>
                  </a:schemeClr>
                </a:solidFill>
                <a:latin typeface="Times New Roman" panose="02020603050405020304" pitchFamily="18" charset="0"/>
                <a:cs typeface="Times New Roman" panose="02020603050405020304" pitchFamily="18" charset="0"/>
              </a:rPr>
              <a:t>. тов. Кривоносов обеспечил подвоз имущества связи к местам боевых операций 1 и 2 взвода, благодаря чему линии связи взводами были построены в установленный срок. Тов. Кривоносов дисциплинированный, отличный шофёр, образцово выполняющий боевые задания».</a:t>
            </a:r>
          </a:p>
          <a:p>
            <a:pPr marL="0" indent="0" algn="just">
              <a:buNone/>
            </a:pPr>
            <a:endParaRPr lang="ru-RU" sz="11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1100" dirty="0">
                <a:solidFill>
                  <a:schemeClr val="accent2">
                    <a:lumMod val="50000"/>
                  </a:schemeClr>
                </a:solidFill>
                <a:latin typeface="Times New Roman" panose="02020603050405020304" pitchFamily="18" charset="0"/>
                <a:cs typeface="Times New Roman" panose="02020603050405020304" pitchFamily="18" charset="0"/>
              </a:rPr>
              <a:t>13 декабря 1945 года командир 104 отдельного кабельно-шестового ордена Красной Звезды батальона связи подполковник </a:t>
            </a:r>
            <a:r>
              <a:rPr lang="ru-RU" sz="1100" dirty="0" err="1">
                <a:solidFill>
                  <a:schemeClr val="accent2">
                    <a:lumMod val="50000"/>
                  </a:schemeClr>
                </a:solidFill>
                <a:latin typeface="Times New Roman" panose="02020603050405020304" pitchFamily="18" charset="0"/>
                <a:cs typeface="Times New Roman" panose="02020603050405020304" pitchFamily="18" charset="0"/>
              </a:rPr>
              <a:t>Шайков</a:t>
            </a:r>
            <a:r>
              <a:rPr lang="ru-RU" sz="1100" dirty="0">
                <a:solidFill>
                  <a:schemeClr val="accent2">
                    <a:lumMod val="50000"/>
                  </a:schemeClr>
                </a:solidFill>
                <a:latin typeface="Times New Roman" panose="02020603050405020304" pitchFamily="18" charset="0"/>
                <a:cs typeface="Times New Roman" panose="02020603050405020304" pitchFamily="18" charset="0"/>
              </a:rPr>
              <a:t> А.П. вручил Семёну Кирилловичу медаль «За победу над Германией в Великой Отечественной войне 1941-1945 г.».</a:t>
            </a:r>
          </a:p>
          <a:p>
            <a:pPr marL="0" indent="0" algn="just">
              <a:buNone/>
            </a:pPr>
            <a:endParaRPr lang="ru-RU" sz="11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1100" dirty="0">
                <a:solidFill>
                  <a:schemeClr val="accent2">
                    <a:lumMod val="50000"/>
                  </a:schemeClr>
                </a:solidFill>
                <a:latin typeface="Times New Roman" panose="02020603050405020304" pitchFamily="18" charset="0"/>
                <a:cs typeface="Times New Roman" panose="02020603050405020304" pitchFamily="18" charset="0"/>
              </a:rPr>
              <a:t>Домой, где его ждала жена и двое малолетних сыновей, Семён Кириллович вернулся в 1946 году. После войны у него родился ещё один сын и две дочери.</a:t>
            </a:r>
          </a:p>
          <a:p>
            <a:pPr marL="0" indent="0" algn="r">
              <a:buNone/>
            </a:pPr>
            <a:endParaRPr lang="ru-RU" sz="11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r">
              <a:buNone/>
            </a:pPr>
            <a:r>
              <a:rPr lang="ru-RU" sz="1100" i="1" dirty="0">
                <a:solidFill>
                  <a:schemeClr val="accent2">
                    <a:lumMod val="50000"/>
                  </a:schemeClr>
                </a:solidFill>
                <a:latin typeface="Times New Roman" panose="02020603050405020304" pitchFamily="18" charset="0"/>
                <a:cs typeface="Times New Roman" panose="02020603050405020304" pitchFamily="18" charset="0"/>
              </a:rPr>
              <a:t>Бывший специалист по аспирантуре отдела кадров ИДСТУ СО РАН</a:t>
            </a:r>
            <a:br>
              <a:rPr lang="ru-RU" sz="1100" i="1" dirty="0">
                <a:solidFill>
                  <a:schemeClr val="accent2">
                    <a:lumMod val="50000"/>
                  </a:schemeClr>
                </a:solidFill>
                <a:latin typeface="Times New Roman" panose="02020603050405020304" pitchFamily="18" charset="0"/>
                <a:cs typeface="Times New Roman" panose="02020603050405020304" pitchFamily="18" charset="0"/>
              </a:rPr>
            </a:br>
            <a:r>
              <a:rPr lang="ru-RU" sz="1100" i="1" dirty="0">
                <a:solidFill>
                  <a:schemeClr val="accent2">
                    <a:lumMod val="50000"/>
                  </a:schemeClr>
                </a:solidFill>
                <a:latin typeface="Times New Roman" panose="02020603050405020304" pitchFamily="18" charset="0"/>
                <a:cs typeface="Times New Roman" panose="02020603050405020304" pitchFamily="18" charset="0"/>
              </a:rPr>
              <a:t>Томилова Мария Николаевна</a:t>
            </a:r>
          </a:p>
          <a:p>
            <a:pPr marL="0" indent="0" algn="just">
              <a:buNone/>
            </a:pPr>
            <a:endParaRPr lang="ru-RU" sz="11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1026" name="Picture 2" descr="C:\Users\User\Downloads\Томилов.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83568" y="692696"/>
            <a:ext cx="3377770" cy="5724000"/>
          </a:xfrm>
          <a:prstGeom prst="rect">
            <a:avLst/>
          </a:prstGeom>
          <a:noFill/>
          <a:effectLst>
            <a:outerShdw blurRad="1041400" dist="50800" dir="5400000" algn="ctr" rotWithShape="0">
              <a:srgbClr val="000000">
                <a:alpha val="9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857704"/>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4499992" y="260648"/>
            <a:ext cx="4536504" cy="6480720"/>
          </a:xfrm>
        </p:spPr>
        <p:txBody>
          <a:bodyPr>
            <a:noAutofit/>
          </a:bodyPr>
          <a:lstStyle/>
          <a:p>
            <a:pPr marL="0" indent="0" algn="ctr">
              <a:buNone/>
            </a:pPr>
            <a:r>
              <a:rPr lang="ru-RU" sz="2300" b="1" dirty="0">
                <a:solidFill>
                  <a:schemeClr val="accent2">
                    <a:lumMod val="50000"/>
                  </a:schemeClr>
                </a:solidFill>
                <a:latin typeface="Times New Roman" panose="02020603050405020304" pitchFamily="18" charset="0"/>
                <a:cs typeface="Times New Roman" panose="02020603050405020304" pitchFamily="18" charset="0"/>
              </a:rPr>
              <a:t>Кулагин Василий Иванович </a:t>
            </a:r>
          </a:p>
          <a:p>
            <a:pPr marL="0" indent="0" algn="ctr">
              <a:buNone/>
            </a:pPr>
            <a:r>
              <a:rPr lang="ru-RU" sz="2300" b="1" dirty="0">
                <a:solidFill>
                  <a:schemeClr val="accent2">
                    <a:lumMod val="50000"/>
                  </a:schemeClr>
                </a:solidFill>
                <a:latin typeface="Times New Roman" panose="02020603050405020304" pitchFamily="18" charset="0"/>
                <a:cs typeface="Times New Roman" panose="02020603050405020304" pitchFamily="18" charset="0"/>
              </a:rPr>
              <a:t>(1908-1941)</a:t>
            </a:r>
          </a:p>
          <a:p>
            <a:pPr marL="0" indent="0">
              <a:buNone/>
            </a:pPr>
            <a:endParaRPr lang="ru-RU" sz="22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2200" dirty="0">
                <a:solidFill>
                  <a:schemeClr val="accent2">
                    <a:lumMod val="50000"/>
                  </a:schemeClr>
                </a:solidFill>
                <a:latin typeface="Times New Roman" panose="02020603050405020304" pitchFamily="18" charset="0"/>
                <a:cs typeface="Times New Roman" panose="02020603050405020304" pitchFamily="18" charset="0"/>
              </a:rPr>
              <a:t>Кулагин Василий Иванович — мой прадед из деревни </a:t>
            </a:r>
            <a:r>
              <a:rPr lang="ru-RU" sz="2200" dirty="0" err="1">
                <a:solidFill>
                  <a:schemeClr val="accent2">
                    <a:lumMod val="50000"/>
                  </a:schemeClr>
                </a:solidFill>
                <a:latin typeface="Times New Roman" panose="02020603050405020304" pitchFamily="18" charset="0"/>
                <a:cs typeface="Times New Roman" panose="02020603050405020304" pitchFamily="18" charset="0"/>
              </a:rPr>
              <a:t>Саитовка</a:t>
            </a:r>
            <a:r>
              <a:rPr lang="ru-RU" sz="2200" dirty="0">
                <a:solidFill>
                  <a:schemeClr val="accent2">
                    <a:lumMod val="50000"/>
                  </a:schemeClr>
                </a:solidFill>
                <a:latin typeface="Times New Roman" panose="02020603050405020304" pitchFamily="18" charset="0"/>
                <a:cs typeface="Times New Roman" panose="02020603050405020304" pitchFamily="18" charset="0"/>
              </a:rPr>
              <a:t> Нижегородской области. До начала Великой Отечественной войны женился, имел пятерых детей. Пропал без вести в августе 1941 года.</a:t>
            </a:r>
          </a:p>
          <a:p>
            <a:pPr marL="0" indent="0">
              <a:buNone/>
            </a:pPr>
            <a:endParaRPr lang="ru-RU" sz="22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r">
              <a:buNone/>
            </a:pPr>
            <a:r>
              <a:rPr lang="ru-RU" sz="2200" i="1" dirty="0">
                <a:solidFill>
                  <a:schemeClr val="accent2">
                    <a:lumMod val="50000"/>
                  </a:schemeClr>
                </a:solidFill>
                <a:latin typeface="Times New Roman" panose="02020603050405020304" pitchFamily="18" charset="0"/>
                <a:cs typeface="Times New Roman" panose="02020603050405020304" pitchFamily="18" charset="0"/>
              </a:rPr>
              <a:t>Учёный секретарь ИДСТУ СО РАН кандидат технических наук </a:t>
            </a:r>
            <a:r>
              <a:rPr lang="ru-RU" sz="2200" i="1" dirty="0" err="1">
                <a:solidFill>
                  <a:schemeClr val="accent2">
                    <a:lumMod val="50000"/>
                  </a:schemeClr>
                </a:solidFill>
                <a:latin typeface="Times New Roman" panose="02020603050405020304" pitchFamily="18" charset="0"/>
                <a:cs typeface="Times New Roman" panose="02020603050405020304" pitchFamily="18" charset="0"/>
              </a:rPr>
              <a:t>Фереферов</a:t>
            </a:r>
            <a:r>
              <a:rPr lang="ru-RU" sz="2200" i="1" dirty="0">
                <a:solidFill>
                  <a:schemeClr val="accent2">
                    <a:lumMod val="50000"/>
                  </a:schemeClr>
                </a:solidFill>
                <a:latin typeface="Times New Roman" panose="02020603050405020304" pitchFamily="18" charset="0"/>
                <a:cs typeface="Times New Roman" panose="02020603050405020304" pitchFamily="18" charset="0"/>
              </a:rPr>
              <a:t> Евгений Сергеевич</a:t>
            </a:r>
            <a:endParaRPr lang="ru-RU" sz="22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3074" name="Picture 2" descr="C:\Users\User\Documents\ИДСТУ СО РАН\Книга-альбом\Кулагин Василий Иванович.bmp"/>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46603" y="1052736"/>
            <a:ext cx="3349333" cy="4741987"/>
          </a:xfrm>
          <a:prstGeom prst="rect">
            <a:avLst/>
          </a:prstGeom>
          <a:noFill/>
          <a:effectLst>
            <a:outerShdw blurRad="1270000" dist="50800" dir="5400000" algn="ctr" rotWithShape="0">
              <a:srgbClr val="000000">
                <a:alpha val="86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42137"/>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467544" y="188640"/>
            <a:ext cx="8352928" cy="553998"/>
          </a:xfrm>
          <a:prstGeom prst="rect">
            <a:avLst/>
          </a:prstGeom>
        </p:spPr>
        <p:txBody>
          <a:bodyPr wrap="square">
            <a:spAutoFit/>
          </a:bodyPr>
          <a:lstStyle/>
          <a:p>
            <a:pPr algn="ctr"/>
            <a:r>
              <a:rPr lang="ru-RU" sz="1400" b="1" dirty="0">
                <a:solidFill>
                  <a:schemeClr val="accent2">
                    <a:lumMod val="50000"/>
                  </a:schemeClr>
                </a:solidFill>
                <a:latin typeface="Times New Roman" panose="02020603050405020304" pitchFamily="18" charset="0"/>
                <a:cs typeface="Times New Roman" panose="02020603050405020304" pitchFamily="18" charset="0"/>
              </a:rPr>
              <a:t>Низкий поклон вам, дорогие деды, за ваше мужество. Мы помним вас!</a:t>
            </a:r>
          </a:p>
          <a:p>
            <a:pPr algn="ctr"/>
            <a:endParaRPr lang="ru-RU" sz="200" dirty="0">
              <a:solidFill>
                <a:schemeClr val="accent2">
                  <a:lumMod val="50000"/>
                </a:schemeClr>
              </a:solidFill>
              <a:latin typeface="Times New Roman" panose="02020603050405020304" pitchFamily="18" charset="0"/>
              <a:cs typeface="Times New Roman" panose="02020603050405020304" pitchFamily="18" charset="0"/>
            </a:endParaRPr>
          </a:p>
          <a:p>
            <a:pPr algn="ctr"/>
            <a:r>
              <a:rPr lang="ru-RU" sz="1400" b="1" dirty="0" err="1">
                <a:solidFill>
                  <a:schemeClr val="accent2">
                    <a:lumMod val="50000"/>
                  </a:schemeClr>
                </a:solidFill>
                <a:latin typeface="Times New Roman" panose="02020603050405020304" pitchFamily="18" charset="0"/>
                <a:cs typeface="Times New Roman" panose="02020603050405020304" pitchFamily="18" charset="0"/>
              </a:rPr>
              <a:t>Починский</a:t>
            </a:r>
            <a:r>
              <a:rPr lang="ru-RU" sz="1400" b="1" dirty="0">
                <a:solidFill>
                  <a:schemeClr val="accent2">
                    <a:lumMod val="50000"/>
                  </a:schemeClr>
                </a:solidFill>
                <a:latin typeface="Times New Roman" panose="02020603050405020304" pitchFamily="18" charset="0"/>
                <a:cs typeface="Times New Roman" panose="02020603050405020304" pitchFamily="18" charset="0"/>
              </a:rPr>
              <a:t> Федор Павлович (1905–1943)</a:t>
            </a:r>
            <a:endParaRPr lang="ru-RU" sz="1400" dirty="0">
              <a:solidFill>
                <a:schemeClr val="accent2">
                  <a:lumMod val="50000"/>
                </a:schemeClr>
              </a:solidFill>
              <a:latin typeface="Times New Roman" panose="02020603050405020304" pitchFamily="18" charset="0"/>
              <a:cs typeface="Times New Roman" panose="02020603050405020304" pitchFamily="18"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121439105"/>
              </p:ext>
            </p:extLst>
          </p:nvPr>
        </p:nvGraphicFramePr>
        <p:xfrm>
          <a:off x="179511" y="782208"/>
          <a:ext cx="8784978" cy="5455104"/>
        </p:xfrm>
        <a:graphic>
          <a:graphicData uri="http://schemas.openxmlformats.org/drawingml/2006/table">
            <a:tbl>
              <a:tblPr firstRow="1" bandRow="1">
                <a:tableStyleId>{5C22544A-7EE6-4342-B048-85BDC9FD1C3A}</a:tableStyleId>
              </a:tblPr>
              <a:tblGrid>
                <a:gridCol w="3600401">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3456385">
                  <a:extLst>
                    <a:ext uri="{9D8B030D-6E8A-4147-A177-3AD203B41FA5}">
                      <a16:colId xmlns:a16="http://schemas.microsoft.com/office/drawing/2014/main" val="20002"/>
                    </a:ext>
                  </a:extLst>
                </a:gridCol>
              </a:tblGrid>
              <a:tr h="300197">
                <a:tc>
                  <a:txBody>
                    <a:bodyPr/>
                    <a:lstStyle/>
                    <a:p>
                      <a:endParaRPr lang="ru-RU" sz="1100" b="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ru-RU" sz="1100" b="0" dirty="0">
                          <a:solidFill>
                            <a:schemeClr val="accent2">
                              <a:lumMod val="50000"/>
                            </a:schemeClr>
                          </a:solidFill>
                          <a:latin typeface="Times New Roman" panose="02020603050405020304" pitchFamily="18" charset="0"/>
                          <a:cs typeface="Times New Roman" panose="02020603050405020304" pitchFamily="18" charset="0"/>
                        </a:rPr>
                        <a:t>Место рождения</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ru-RU" sz="1100" b="0" dirty="0">
                          <a:solidFill>
                            <a:schemeClr val="accent2">
                              <a:lumMod val="50000"/>
                            </a:schemeClr>
                          </a:solidFill>
                          <a:latin typeface="Times New Roman" panose="02020603050405020304" pitchFamily="18" charset="0"/>
                          <a:cs typeface="Times New Roman" panose="02020603050405020304" pitchFamily="18" charset="0"/>
                        </a:rPr>
                        <a:t>Воронежская обл., </a:t>
                      </a:r>
                      <a:r>
                        <a:rPr lang="ru-RU" sz="1100" b="0" dirty="0" err="1">
                          <a:solidFill>
                            <a:schemeClr val="accent2">
                              <a:lumMod val="50000"/>
                            </a:schemeClr>
                          </a:solidFill>
                          <a:latin typeface="Times New Roman" panose="02020603050405020304" pitchFamily="18" charset="0"/>
                          <a:cs typeface="Times New Roman" panose="02020603050405020304" pitchFamily="18" charset="0"/>
                        </a:rPr>
                        <a:t>Хреновской</a:t>
                      </a:r>
                      <a:r>
                        <a:rPr lang="ru-RU" sz="1100" b="0" dirty="0">
                          <a:solidFill>
                            <a:schemeClr val="accent2">
                              <a:lumMod val="50000"/>
                            </a:schemeClr>
                          </a:solidFill>
                          <a:latin typeface="Times New Roman" panose="02020603050405020304" pitchFamily="18" charset="0"/>
                          <a:cs typeface="Times New Roman" panose="02020603050405020304" pitchFamily="18" charset="0"/>
                        </a:rPr>
                        <a:t> р-н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4750">
                <a:tc rowSpan="7">
                  <a:txBody>
                    <a:bodyPr/>
                    <a:lstStyle/>
                    <a:p>
                      <a:endParaRPr lang="ru-RU" sz="1100" b="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ru-RU" sz="1100" b="0" dirty="0">
                          <a:solidFill>
                            <a:schemeClr val="accent2">
                              <a:lumMod val="50000"/>
                            </a:schemeClr>
                          </a:solidFill>
                          <a:latin typeface="Times New Roman" panose="02020603050405020304" pitchFamily="18" charset="0"/>
                          <a:cs typeface="Times New Roman" panose="02020603050405020304" pitchFamily="18" charset="0"/>
                        </a:rPr>
                        <a:t>Место призыва</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ru-RU" sz="1100" b="0" dirty="0" err="1">
                          <a:solidFill>
                            <a:schemeClr val="accent2">
                              <a:lumMod val="50000"/>
                            </a:schemeClr>
                          </a:solidFill>
                          <a:latin typeface="Times New Roman" panose="02020603050405020304" pitchFamily="18" charset="0"/>
                          <a:cs typeface="Times New Roman" panose="02020603050405020304" pitchFamily="18" charset="0"/>
                        </a:rPr>
                        <a:t>Хреновский</a:t>
                      </a:r>
                      <a:r>
                        <a:rPr lang="ru-RU" sz="1100" b="0" dirty="0">
                          <a:solidFill>
                            <a:schemeClr val="accent2">
                              <a:lumMod val="50000"/>
                            </a:schemeClr>
                          </a:solidFill>
                          <a:latin typeface="Times New Roman" panose="02020603050405020304" pitchFamily="18" charset="0"/>
                          <a:cs typeface="Times New Roman" panose="02020603050405020304" pitchFamily="18" charset="0"/>
                        </a:rPr>
                        <a:t> РВК, Воронежская обл., </a:t>
                      </a:r>
                      <a:r>
                        <a:rPr lang="ru-RU" sz="1100" b="0" dirty="0" err="1">
                          <a:solidFill>
                            <a:schemeClr val="accent2">
                              <a:lumMod val="50000"/>
                            </a:schemeClr>
                          </a:solidFill>
                          <a:latin typeface="Times New Roman" panose="02020603050405020304" pitchFamily="18" charset="0"/>
                          <a:cs typeface="Times New Roman" panose="02020603050405020304" pitchFamily="18" charset="0"/>
                        </a:rPr>
                        <a:t>Хреновский</a:t>
                      </a:r>
                      <a:r>
                        <a:rPr lang="ru-RU" sz="1100" b="0" dirty="0">
                          <a:solidFill>
                            <a:schemeClr val="accent2">
                              <a:lumMod val="50000"/>
                            </a:schemeClr>
                          </a:solidFill>
                          <a:latin typeface="Times New Roman" panose="02020603050405020304" pitchFamily="18" charset="0"/>
                          <a:cs typeface="Times New Roman" panose="02020603050405020304" pitchFamily="18" charset="0"/>
                        </a:rPr>
                        <a:t> р-н.</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0202">
                <a:tc vMerge="1">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r>
                        <a:rPr lang="ru-RU" sz="1100" b="0" dirty="0">
                          <a:solidFill>
                            <a:schemeClr val="accent2">
                              <a:lumMod val="50000"/>
                            </a:schemeClr>
                          </a:solidFill>
                          <a:latin typeface="Times New Roman" panose="02020603050405020304" pitchFamily="18" charset="0"/>
                          <a:cs typeface="Times New Roman" panose="02020603050405020304" pitchFamily="18" charset="0"/>
                        </a:rPr>
                        <a:t>Воинская часть</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100" b="0" dirty="0">
                          <a:solidFill>
                            <a:schemeClr val="accent2">
                              <a:lumMod val="50000"/>
                            </a:schemeClr>
                          </a:solidFill>
                          <a:latin typeface="Times New Roman" panose="02020603050405020304" pitchFamily="18" charset="0"/>
                          <a:cs typeface="Times New Roman" panose="02020603050405020304" pitchFamily="18" charset="0"/>
                        </a:rPr>
                        <a:t>1083 стрелковый полк 312 стрелковой дивизии (II).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0202">
                <a:tc vMerge="1">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r>
                        <a:rPr lang="ru-RU" sz="1100" b="0" dirty="0">
                          <a:solidFill>
                            <a:schemeClr val="accent2">
                              <a:lumMod val="50000"/>
                            </a:schemeClr>
                          </a:solidFill>
                          <a:latin typeface="Times New Roman" panose="02020603050405020304" pitchFamily="18" charset="0"/>
                          <a:cs typeface="Times New Roman" panose="02020603050405020304" pitchFamily="18" charset="0"/>
                        </a:rPr>
                        <a:t>Воинское звание</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100" b="0" dirty="0">
                          <a:solidFill>
                            <a:schemeClr val="accent2">
                              <a:lumMod val="50000"/>
                            </a:schemeClr>
                          </a:solidFill>
                          <a:latin typeface="Times New Roman" panose="02020603050405020304" pitchFamily="18" charset="0"/>
                          <a:cs typeface="Times New Roman" panose="02020603050405020304" pitchFamily="18" charset="0"/>
                        </a:rPr>
                        <a:t>Сержант.</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00202">
                <a:tc vMerge="1">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r>
                        <a:rPr lang="ru-RU" sz="1100" b="0" dirty="0">
                          <a:solidFill>
                            <a:schemeClr val="accent2">
                              <a:lumMod val="50000"/>
                            </a:schemeClr>
                          </a:solidFill>
                          <a:latin typeface="Times New Roman" panose="02020603050405020304" pitchFamily="18" charset="0"/>
                          <a:cs typeface="Times New Roman" panose="02020603050405020304" pitchFamily="18" charset="0"/>
                        </a:rPr>
                        <a:t>Должность и специальность</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100" b="0" dirty="0">
                          <a:solidFill>
                            <a:schemeClr val="accent2">
                              <a:lumMod val="50000"/>
                            </a:schemeClr>
                          </a:solidFill>
                          <a:latin typeface="Times New Roman" panose="02020603050405020304" pitchFamily="18" charset="0"/>
                          <a:cs typeface="Times New Roman" panose="02020603050405020304" pitchFamily="18" charset="0"/>
                        </a:rPr>
                        <a:t>Командир отделения.</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0027">
                <a:tc vMerge="1">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endParaRPr lang="ru-RU" sz="1100" b="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ru-RU" sz="1100" b="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4750">
                <a:tc vMerge="1">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endParaRPr lang="ru-RU" sz="1100" b="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100" b="0" dirty="0">
                          <a:solidFill>
                            <a:schemeClr val="accent2">
                              <a:lumMod val="50000"/>
                            </a:schemeClr>
                          </a:solidFill>
                          <a:latin typeface="Times New Roman" panose="02020603050405020304" pitchFamily="18" charset="0"/>
                          <a:cs typeface="Times New Roman" panose="02020603050405020304" pitchFamily="18" charset="0"/>
                        </a:rPr>
                        <a:t>Ранение 25 февраля 1943 г. Умер от ран 1 марта 1943 г.</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18531">
                <a:tc vMerge="1">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r>
                        <a:rPr lang="ru-RU" sz="1100" b="0" dirty="0">
                          <a:solidFill>
                            <a:schemeClr val="accent2">
                              <a:lumMod val="50000"/>
                            </a:schemeClr>
                          </a:solidFill>
                          <a:latin typeface="Times New Roman" panose="02020603050405020304" pitchFamily="18" charset="0"/>
                          <a:cs typeface="Times New Roman" panose="02020603050405020304" pitchFamily="18" charset="0"/>
                        </a:rPr>
                        <a:t>Место захоронения</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100" b="0" dirty="0">
                          <a:solidFill>
                            <a:schemeClr val="accent2">
                              <a:lumMod val="50000"/>
                            </a:schemeClr>
                          </a:solidFill>
                          <a:latin typeface="Times New Roman" panose="02020603050405020304" pitchFamily="18" charset="0"/>
                          <a:cs typeface="Times New Roman" panose="02020603050405020304" pitchFamily="18" charset="0"/>
                        </a:rPr>
                        <a:t>Калининская обл., Погорельский р-н, с. Погорелое Городище, южная окраина, могила № 45, 1-й слева.</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18531">
                <a:tc rowSpan="3">
                  <a:txBody>
                    <a:bodyPr/>
                    <a:lstStyle/>
                    <a:p>
                      <a:endParaRPr lang="ru-RU" sz="1100" b="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b="0" dirty="0">
                          <a:solidFill>
                            <a:schemeClr val="accent2">
                              <a:lumMod val="50000"/>
                            </a:schemeClr>
                          </a:solidFill>
                          <a:latin typeface="Times New Roman" panose="02020603050405020304" pitchFamily="18" charset="0"/>
                          <a:cs typeface="Times New Roman" panose="02020603050405020304" pitchFamily="18" charset="0"/>
                        </a:rPr>
                        <a:t>Боевой путь</a:t>
                      </a:r>
                    </a:p>
                    <a:p>
                      <a:endParaRPr lang="ru-RU" sz="1100" b="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ru-RU" sz="1100" b="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518531">
                <a:tc vMerge="1">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endParaRPr lang="ru-RU" sz="1100" b="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ru-RU" sz="1100" b="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412663">
                <a:tc vMerge="1">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endParaRPr lang="ru-RU" sz="1100" b="0" dirty="0">
                        <a:solidFill>
                          <a:schemeClr val="accent2">
                            <a:lumMod val="50000"/>
                          </a:schemeClr>
                        </a:solidFill>
                        <a:latin typeface="Times New Roman" panose="02020603050405020304" pitchFamily="18" charset="0"/>
                        <a:cs typeface="Times New Roman" panose="02020603050405020304" pitchFamily="18" charset="0"/>
                      </a:endParaRPr>
                    </a:p>
                    <a:p>
                      <a:endParaRPr lang="ru-RU" sz="1100" b="0" dirty="0">
                        <a:solidFill>
                          <a:schemeClr val="accent2">
                            <a:lumMod val="50000"/>
                          </a:schemeClr>
                        </a:solidFill>
                        <a:latin typeface="Times New Roman" panose="02020603050405020304" pitchFamily="18" charset="0"/>
                        <a:cs typeface="Times New Roman" panose="02020603050405020304" pitchFamily="18" charset="0"/>
                      </a:endParaRPr>
                    </a:p>
                    <a:p>
                      <a:endParaRPr lang="ru-RU" sz="1100" b="0" dirty="0">
                        <a:solidFill>
                          <a:schemeClr val="accent2">
                            <a:lumMod val="50000"/>
                          </a:schemeClr>
                        </a:solidFill>
                        <a:latin typeface="Times New Roman" panose="02020603050405020304" pitchFamily="18" charset="0"/>
                        <a:cs typeface="Times New Roman" panose="02020603050405020304" pitchFamily="18" charset="0"/>
                      </a:endParaRPr>
                    </a:p>
                    <a:p>
                      <a:endParaRPr lang="ru-RU" sz="1100" b="0" dirty="0">
                        <a:solidFill>
                          <a:schemeClr val="accent2">
                            <a:lumMod val="50000"/>
                          </a:schemeClr>
                        </a:solidFill>
                        <a:latin typeface="Times New Roman" panose="02020603050405020304" pitchFamily="18" charset="0"/>
                        <a:cs typeface="Times New Roman" panose="02020603050405020304" pitchFamily="18" charset="0"/>
                      </a:endParaRPr>
                    </a:p>
                    <a:p>
                      <a:endParaRPr lang="ru-RU" sz="1100" b="0" dirty="0">
                        <a:solidFill>
                          <a:schemeClr val="accent2">
                            <a:lumMod val="50000"/>
                          </a:schemeClr>
                        </a:solidFill>
                        <a:latin typeface="Times New Roman" panose="02020603050405020304" pitchFamily="18" charset="0"/>
                        <a:cs typeface="Times New Roman" panose="02020603050405020304" pitchFamily="18" charset="0"/>
                      </a:endParaRPr>
                    </a:p>
                    <a:p>
                      <a:endParaRPr lang="ru-RU" sz="1100" b="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ru-RU" sz="1100" b="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pic>
        <p:nvPicPr>
          <p:cNvPr id="14" name="Рисунок 13"/>
          <p:cNvPicPr/>
          <p:nvPr/>
        </p:nvPicPr>
        <p:blipFill rotWithShape="1">
          <a:blip r:embed="rId3" cstate="print">
            <a:extLst>
              <a:ext uri="{28A0092B-C50C-407E-A947-70E740481C1C}">
                <a14:useLocalDpi xmlns:a14="http://schemas.microsoft.com/office/drawing/2010/main"/>
              </a:ext>
            </a:extLst>
          </a:blip>
          <a:srcRect/>
          <a:stretch/>
        </p:blipFill>
        <p:spPr bwMode="auto">
          <a:xfrm>
            <a:off x="323528" y="980728"/>
            <a:ext cx="3312075" cy="2353295"/>
          </a:xfrm>
          <a:prstGeom prst="rect">
            <a:avLst/>
          </a:prstGeom>
          <a:ln>
            <a:noFill/>
          </a:ln>
          <a:effectLst>
            <a:outerShdw blurRad="596900" dist="50800" dir="5400000" algn="ctr" rotWithShape="0">
              <a:srgbClr val="000000">
                <a:alpha val="99000"/>
              </a:srgbClr>
            </a:outerShdw>
          </a:effectLst>
          <a:extLst>
            <a:ext uri="{53640926-AAD7-44D8-BBD7-CCE9431645EC}">
              <a14:shadowObscured xmlns:a14="http://schemas.microsoft.com/office/drawing/2010/main"/>
            </a:ext>
          </a:extLst>
        </p:spPr>
      </p:pic>
      <p:pic>
        <p:nvPicPr>
          <p:cNvPr id="15" name="Рисунок 14"/>
          <p:cNvPicPr/>
          <p:nvPr/>
        </p:nvPicPr>
        <p:blipFill rotWithShape="1">
          <a:blip r:embed="rId4" cstate="print">
            <a:extLst>
              <a:ext uri="{28A0092B-C50C-407E-A947-70E740481C1C}">
                <a14:useLocalDpi xmlns:a14="http://schemas.microsoft.com/office/drawing/2010/main"/>
              </a:ext>
            </a:extLst>
          </a:blip>
          <a:srcRect/>
          <a:stretch/>
        </p:blipFill>
        <p:spPr bwMode="auto">
          <a:xfrm>
            <a:off x="323528" y="3789040"/>
            <a:ext cx="3312075" cy="2246759"/>
          </a:xfrm>
          <a:prstGeom prst="rect">
            <a:avLst/>
          </a:prstGeom>
          <a:ln>
            <a:noFill/>
          </a:ln>
          <a:effectLst>
            <a:outerShdw blurRad="546100" dist="50800" dir="5400000" algn="ctr" rotWithShape="0">
              <a:srgbClr val="000000">
                <a:alpha val="99000"/>
              </a:srgbClr>
            </a:outerShdw>
          </a:effectLst>
          <a:extLst>
            <a:ext uri="{53640926-AAD7-44D8-BBD7-CCE9431645EC}">
              <a14:shadowObscured xmlns:a14="http://schemas.microsoft.com/office/drawing/2010/main"/>
            </a:ext>
          </a:extLst>
        </p:spPr>
      </p:pic>
      <p:sp>
        <p:nvSpPr>
          <p:cNvPr id="11" name="Прямоугольник 10"/>
          <p:cNvSpPr/>
          <p:nvPr/>
        </p:nvSpPr>
        <p:spPr>
          <a:xfrm>
            <a:off x="323528" y="6135687"/>
            <a:ext cx="8640960" cy="461665"/>
          </a:xfrm>
          <a:prstGeom prst="rect">
            <a:avLst/>
          </a:prstGeom>
        </p:spPr>
        <p:txBody>
          <a:bodyPr wrap="square">
            <a:spAutoFit/>
          </a:bodyPr>
          <a:lstStyle/>
          <a:p>
            <a:pPr algn="r"/>
            <a:r>
              <a:rPr lang="ru-RU" sz="1200" i="1" dirty="0">
                <a:solidFill>
                  <a:schemeClr val="accent2">
                    <a:lumMod val="50000"/>
                  </a:schemeClr>
                </a:solidFill>
                <a:latin typeface="Times New Roman" panose="02020603050405020304" pitchFamily="18" charset="0"/>
                <a:cs typeface="Times New Roman" panose="02020603050405020304" pitchFamily="18" charset="0"/>
              </a:rPr>
              <a:t>Начальник отдела аспирантуры ИДСТУ СО РАН</a:t>
            </a:r>
          </a:p>
          <a:p>
            <a:pPr algn="r"/>
            <a:r>
              <a:rPr lang="ru-RU" sz="1200" i="1" dirty="0" err="1">
                <a:solidFill>
                  <a:schemeClr val="accent2">
                    <a:lumMod val="50000"/>
                  </a:schemeClr>
                </a:solidFill>
                <a:latin typeface="Times New Roman" panose="02020603050405020304" pitchFamily="18" charset="0"/>
                <a:cs typeface="Times New Roman" panose="02020603050405020304" pitchFamily="18" charset="0"/>
              </a:rPr>
              <a:t>Починская</a:t>
            </a:r>
            <a:r>
              <a:rPr lang="ru-RU" sz="1200" i="1" dirty="0">
                <a:solidFill>
                  <a:schemeClr val="accent2">
                    <a:lumMod val="50000"/>
                  </a:schemeClr>
                </a:solidFill>
                <a:latin typeface="Times New Roman" panose="02020603050405020304" pitchFamily="18" charset="0"/>
                <a:cs typeface="Times New Roman" panose="02020603050405020304" pitchFamily="18" charset="0"/>
              </a:rPr>
              <a:t> Наталья Валерьевна</a:t>
            </a:r>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9211986"/>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3707904" y="188640"/>
            <a:ext cx="5401266" cy="6480720"/>
          </a:xfrm>
        </p:spPr>
        <p:txBody>
          <a:bodyPr>
            <a:noAutofit/>
          </a:bodyPr>
          <a:lstStyle/>
          <a:p>
            <a:pPr marL="0" indent="0" algn="ctr">
              <a:buNone/>
            </a:pPr>
            <a:r>
              <a:rPr lang="ru-RU" sz="1300" b="1" dirty="0">
                <a:solidFill>
                  <a:schemeClr val="accent2">
                    <a:lumMod val="50000"/>
                  </a:schemeClr>
                </a:solidFill>
                <a:latin typeface="Times New Roman" panose="02020603050405020304" pitchFamily="18" charset="0"/>
                <a:cs typeface="Times New Roman" panose="02020603050405020304" pitchFamily="18" charset="0"/>
              </a:rPr>
              <a:t>Слюсарь Пётр Владимирович (1908-22.10.1943)</a:t>
            </a:r>
          </a:p>
          <a:p>
            <a:pPr marL="0" indent="0" algn="ctr">
              <a:buNone/>
            </a:pPr>
            <a:endParaRPr lang="ru-RU" sz="900" b="1"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Дед моей супруги Натальи Степановны Бычковой (до замужества Слюсарь) родился в 1908 году, в  деревне </a:t>
            </a:r>
            <a:r>
              <a:rPr lang="ru-RU" sz="900" dirty="0" err="1">
                <a:solidFill>
                  <a:schemeClr val="accent2">
                    <a:lumMod val="50000"/>
                  </a:schemeClr>
                </a:solidFill>
                <a:latin typeface="Times New Roman" panose="02020603050405020304" pitchFamily="18" charset="0"/>
                <a:cs typeface="Times New Roman" panose="02020603050405020304" pitchFamily="18" charset="0"/>
              </a:rPr>
              <a:t>Козловка</a:t>
            </a:r>
            <a:r>
              <a:rPr lang="ru-RU" sz="900" dirty="0">
                <a:solidFill>
                  <a:schemeClr val="accent2">
                    <a:lumMod val="50000"/>
                  </a:schemeClr>
                </a:solidFill>
                <a:latin typeface="Times New Roman" panose="02020603050405020304" pitchFamily="18" charset="0"/>
                <a:cs typeface="Times New Roman" panose="02020603050405020304" pitchFamily="18" charset="0"/>
              </a:rPr>
              <a:t> Иркутской области </a:t>
            </a:r>
            <a:r>
              <a:rPr lang="ru-RU" sz="900" dirty="0" err="1">
                <a:solidFill>
                  <a:schemeClr val="accent2">
                    <a:lumMod val="50000"/>
                  </a:schemeClr>
                </a:solidFill>
                <a:latin typeface="Times New Roman" panose="02020603050405020304" pitchFamily="18" charset="0"/>
                <a:cs typeface="Times New Roman" panose="02020603050405020304" pitchFamily="18" charset="0"/>
              </a:rPr>
              <a:t>Тальтицкого</a:t>
            </a:r>
            <a:r>
              <a:rPr lang="ru-RU" sz="900" dirty="0">
                <a:solidFill>
                  <a:schemeClr val="accent2">
                    <a:lumMod val="50000"/>
                  </a:schemeClr>
                </a:solidFill>
                <a:latin typeface="Times New Roman" panose="02020603050405020304" pitchFamily="18" charset="0"/>
                <a:cs typeface="Times New Roman" panose="02020603050405020304" pitchFamily="18" charset="0"/>
              </a:rPr>
              <a:t> района и был призван в ряды Советской армии 30 июля 1941 году </a:t>
            </a:r>
            <a:r>
              <a:rPr lang="ru-RU" sz="900" dirty="0" err="1">
                <a:solidFill>
                  <a:schemeClr val="accent2">
                    <a:lumMod val="50000"/>
                  </a:schemeClr>
                </a:solidFill>
                <a:latin typeface="Times New Roman" panose="02020603050405020304" pitchFamily="18" charset="0"/>
                <a:cs typeface="Times New Roman" panose="02020603050405020304" pitchFamily="18" charset="0"/>
              </a:rPr>
              <a:t>Тайшетским</a:t>
            </a:r>
            <a:r>
              <a:rPr lang="ru-RU" sz="900" dirty="0">
                <a:solidFill>
                  <a:schemeClr val="accent2">
                    <a:lumMod val="50000"/>
                  </a:schemeClr>
                </a:solidFill>
                <a:latin typeface="Times New Roman" panose="02020603050405020304" pitchFamily="18" charset="0"/>
                <a:cs typeface="Times New Roman" panose="02020603050405020304" pitchFamily="18" charset="0"/>
              </a:rPr>
              <a:t> РВК. Он был неграмотный и поэтому не писал письма домой, несмотря на то, что у него подрастал отец Натальи - Степан, который родился 10 августа 1937 года.</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По информации из архива военно-пересыльного пункта № 29 </a:t>
            </a:r>
            <a:r>
              <a:rPr lang="ru-RU" sz="900" dirty="0" err="1">
                <a:solidFill>
                  <a:schemeClr val="accent2">
                    <a:lumMod val="50000"/>
                  </a:schemeClr>
                </a:solidFill>
                <a:latin typeface="Times New Roman" panose="02020603050405020304" pitchFamily="18" charset="0"/>
                <a:cs typeface="Times New Roman" panose="02020603050405020304" pitchFamily="18" charset="0"/>
              </a:rPr>
              <a:t>зсп</a:t>
            </a:r>
            <a:r>
              <a:rPr lang="ru-RU" sz="900" dirty="0">
                <a:solidFill>
                  <a:schemeClr val="accent2">
                    <a:lumMod val="50000"/>
                  </a:schemeClr>
                </a:solidFill>
                <a:latin typeface="Times New Roman" panose="02020603050405020304" pitchFamily="18" charset="0"/>
                <a:cs typeface="Times New Roman" panose="02020603050405020304" pitchFamily="18" charset="0"/>
              </a:rPr>
              <a:t> за периоду между 18.08.1942 и 31.12.1942 гг., который находился в селе Жилино, «Список военнослужащие направленные в в/ч п/я № 418» указана военно-учётная специальность Петра Владимировича - 7, в соответствии с Перечнем ВУС Рабоче-крестьянской красной армии - артиллерист полевой артиллерии (пушек до 110 мм и гаубиц до 152 мм). В этом же документе указано, что П. В. Слюсарь был беспартийным и направлен в маршевую роту. Маршевая рота - это временно сформированное подразделение, направлявшееся маршем, в ходе военных действий, из запасных частей (соединений, тыла) на фронт для пополнения (доукомплектования) частей и соединений. Вероятнее всего, что речь идёт о селе Жилино </a:t>
            </a:r>
            <a:r>
              <a:rPr lang="ru-RU" sz="900" dirty="0" err="1">
                <a:solidFill>
                  <a:schemeClr val="accent2">
                    <a:lumMod val="50000"/>
                  </a:schemeClr>
                </a:solidFill>
                <a:latin typeface="Times New Roman" panose="02020603050405020304" pitchFamily="18" charset="0"/>
                <a:cs typeface="Times New Roman" panose="02020603050405020304" pitchFamily="18" charset="0"/>
              </a:rPr>
              <a:t>Россошанского</a:t>
            </a:r>
            <a:r>
              <a:rPr lang="ru-RU" sz="900" dirty="0">
                <a:solidFill>
                  <a:schemeClr val="accent2">
                    <a:lumMod val="50000"/>
                  </a:schemeClr>
                </a:solidFill>
                <a:latin typeface="Times New Roman" panose="02020603050405020304" pitchFamily="18" charset="0"/>
                <a:cs typeface="Times New Roman" panose="02020603050405020304" pitchFamily="18" charset="0"/>
              </a:rPr>
              <a:t> района Воронежской области, где повторно формировалась 60 армия в составе Вооружённых сил СССР.</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В списке на команду лыжников 29 </a:t>
            </a:r>
            <a:r>
              <a:rPr lang="ru-RU" sz="900" dirty="0" err="1">
                <a:solidFill>
                  <a:schemeClr val="accent2">
                    <a:lumMod val="50000"/>
                  </a:schemeClr>
                </a:solidFill>
                <a:latin typeface="Times New Roman" panose="02020603050405020304" pitchFamily="18" charset="0"/>
                <a:cs typeface="Times New Roman" panose="02020603050405020304" pitchFamily="18" charset="0"/>
              </a:rPr>
              <a:t>зсп</a:t>
            </a:r>
            <a:r>
              <a:rPr lang="ru-RU" sz="900" dirty="0">
                <a:solidFill>
                  <a:schemeClr val="accent2">
                    <a:lumMod val="50000"/>
                  </a:schemeClr>
                </a:solidFill>
                <a:latin typeface="Times New Roman" panose="02020603050405020304" pitchFamily="18" charset="0"/>
                <a:cs typeface="Times New Roman" panose="02020603050405020304" pitchFamily="18" charset="0"/>
              </a:rPr>
              <a:t>, направленных в распоряжение 22 </a:t>
            </a:r>
            <a:r>
              <a:rPr lang="ru-RU" sz="900" dirty="0" err="1">
                <a:solidFill>
                  <a:schemeClr val="accent2">
                    <a:lumMod val="50000"/>
                  </a:schemeClr>
                </a:solidFill>
                <a:latin typeface="Times New Roman" panose="02020603050405020304" pitchFamily="18" charset="0"/>
                <a:cs typeface="Times New Roman" panose="02020603050405020304" pitchFamily="18" charset="0"/>
              </a:rPr>
              <a:t>олб</a:t>
            </a:r>
            <a:r>
              <a:rPr lang="ru-RU" sz="900" dirty="0">
                <a:solidFill>
                  <a:schemeClr val="accent2">
                    <a:lumMod val="50000"/>
                  </a:schemeClr>
                </a:solidFill>
                <a:latin typeface="Times New Roman" panose="02020603050405020304" pitchFamily="18" charset="0"/>
                <a:cs typeface="Times New Roman" panose="02020603050405020304" pitchFamily="18" charset="0"/>
              </a:rPr>
              <a:t> от 22.01.43 г., где на 9 странице под № 196 указан Слюсарь П.В. Вероятнее всего, это было связано с Постановлением № ГОКО-2219сс от 28 августа 1942 г. «О сформировании 53 отдельных лыжных бригад и лыжных батальонов в дивизиях», согласно этому Постановлению, численность лыжных батальонов - 553 человека, в документе 2 – общий список из 560 бойцов. Укомплектование отдельных лыжных бригад и лыжных батальонов в дивизиях производилось за счет отбора лыжников из наличного состава войск фронтов и армий.</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Документы, связанные с гибелью Петра Владимировича хотя и противоречивы, но позволяют узнать дополнительную информацию. В частности, в одном из документов последним местом службы Петре Владимировича значится 60-я Армия 7 </a:t>
            </a:r>
            <a:r>
              <a:rPr lang="ru-RU" sz="900" dirty="0" err="1">
                <a:solidFill>
                  <a:schemeClr val="accent2">
                    <a:lumMod val="50000"/>
                  </a:schemeClr>
                </a:solidFill>
                <a:latin typeface="Times New Roman" panose="02020603050405020304" pitchFamily="18" charset="0"/>
                <a:cs typeface="Times New Roman" panose="02020603050405020304" pitchFamily="18" charset="0"/>
              </a:rPr>
              <a:t>вдсп</a:t>
            </a:r>
            <a:r>
              <a:rPr lang="ru-RU" sz="900" dirty="0">
                <a:solidFill>
                  <a:schemeClr val="accent2">
                    <a:lumMod val="50000"/>
                  </a:schemeClr>
                </a:solidFill>
                <a:latin typeface="Times New Roman" panose="02020603050405020304" pitchFamily="18" charset="0"/>
                <a:cs typeface="Times New Roman" panose="02020603050405020304" pitchFamily="18" charset="0"/>
              </a:rPr>
              <a:t>. Также из документов мы узнали, что он умер от ран и похоронен в братской могиле в 100 м на </a:t>
            </a:r>
            <a:r>
              <a:rPr lang="ru-RU" sz="900" dirty="0" err="1">
                <a:solidFill>
                  <a:schemeClr val="accent2">
                    <a:lumMod val="50000"/>
                  </a:schemeClr>
                </a:solidFill>
                <a:latin typeface="Times New Roman" panose="02020603050405020304" pitchFamily="18" charset="0"/>
                <a:cs typeface="Times New Roman" panose="02020603050405020304" pitchFamily="18" charset="0"/>
              </a:rPr>
              <a:t>северо</a:t>
            </a:r>
            <a:r>
              <a:rPr lang="ru-RU" sz="900" dirty="0">
                <a:solidFill>
                  <a:schemeClr val="accent2">
                    <a:lumMod val="50000"/>
                  </a:schemeClr>
                </a:solidFill>
                <a:latin typeface="Times New Roman" panose="02020603050405020304" pitchFamily="18" charset="0"/>
                <a:cs typeface="Times New Roman" panose="02020603050405020304" pitchFamily="18" charset="0"/>
              </a:rPr>
              <a:t>–западе от деревни Старая </a:t>
            </a:r>
            <a:r>
              <a:rPr lang="ru-RU" sz="900" dirty="0" err="1">
                <a:solidFill>
                  <a:schemeClr val="accent2">
                    <a:lumMod val="50000"/>
                  </a:schemeClr>
                </a:solidFill>
                <a:latin typeface="Times New Roman" panose="02020603050405020304" pitchFamily="18" charset="0"/>
                <a:cs typeface="Times New Roman" panose="02020603050405020304" pitchFamily="18" charset="0"/>
              </a:rPr>
              <a:t>Глыбово</a:t>
            </a:r>
            <a:r>
              <a:rPr lang="ru-RU" sz="900" dirty="0">
                <a:solidFill>
                  <a:schemeClr val="accent2">
                    <a:lumMod val="50000"/>
                  </a:schemeClr>
                </a:solidFill>
                <a:latin typeface="Times New Roman" panose="02020603050405020304" pitchFamily="18" charset="0"/>
                <a:cs typeface="Times New Roman" panose="02020603050405020304" pitchFamily="18" charset="0"/>
              </a:rPr>
              <a:t>, </a:t>
            </a:r>
            <a:r>
              <a:rPr lang="ru-RU" sz="900" dirty="0" err="1">
                <a:solidFill>
                  <a:schemeClr val="accent2">
                    <a:lumMod val="50000"/>
                  </a:schemeClr>
                </a:solidFill>
                <a:latin typeface="Times New Roman" panose="02020603050405020304" pitchFamily="18" charset="0"/>
                <a:cs typeface="Times New Roman" panose="02020603050405020304" pitchFamily="18" charset="0"/>
              </a:rPr>
              <a:t>Остерского</a:t>
            </a:r>
            <a:r>
              <a:rPr lang="ru-RU" sz="900" dirty="0">
                <a:solidFill>
                  <a:schemeClr val="accent2">
                    <a:lumMod val="50000"/>
                  </a:schemeClr>
                </a:solidFill>
                <a:latin typeface="Times New Roman" panose="02020603050405020304" pitchFamily="18" charset="0"/>
                <a:cs typeface="Times New Roman" panose="02020603050405020304" pitchFamily="18" charset="0"/>
              </a:rPr>
              <a:t> района, Черниговской обл., Украинской ССР. Слюсарь П. В. был снайпером. Фигурирует номер Хирургического полевого подвижного  госпиталя – 5208, а также уточняется, что он получил ранение в голову. В другом документе ошибочно сказано, что он пропал без вести 30.10.43, именно эта информация и была направлена его жене Федоре </a:t>
            </a:r>
            <a:r>
              <a:rPr lang="ru-RU" sz="900" dirty="0" err="1">
                <a:solidFill>
                  <a:schemeClr val="accent2">
                    <a:lumMod val="50000"/>
                  </a:schemeClr>
                </a:solidFill>
                <a:latin typeface="Times New Roman" panose="02020603050405020304" pitchFamily="18" charset="0"/>
                <a:cs typeface="Times New Roman" panose="02020603050405020304" pitchFamily="18" charset="0"/>
              </a:rPr>
              <a:t>Демьяновне</a:t>
            </a:r>
            <a:r>
              <a:rPr lang="ru-RU" sz="900" dirty="0">
                <a:solidFill>
                  <a:schemeClr val="accent2">
                    <a:lumMod val="50000"/>
                  </a:schemeClr>
                </a:solidFill>
                <a:latin typeface="Times New Roman" panose="02020603050405020304" pitchFamily="18" charset="0"/>
                <a:cs typeface="Times New Roman" panose="02020603050405020304" pitchFamily="18" charset="0"/>
              </a:rPr>
              <a:t>. О том, что он умер от ран, мы узнали только весной 2020 года. </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Вероятнее всего, смертельное ранение он получил во время наступательной операции по захвату и удержанию плацдарма на реке Днепр севернее Киева (25.09-02.11.43).</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Битва за Днепр — ряд взаимосвязанных стратегических операций Великой Отечественной войны, проведённых ВС Союза ССР, во второй половине 1943 года на берегах Днепра. С обеих сторон в битве приняло участие до 4 млн человек, а её фронт растянулся на 750 километров. В результате четырёхмесячной операции Левобережная Украина была почти полностью освобождена Красной армией от нацистских захватчиков. В ходе операции значительные силы Красной Армии форсировали реку, создали несколько стратегических плацдармов на правом берегу реки, а также освободили город Киев. Битва за Днепр стала одним из крупнейших сражений в мировой истории. Хоть мы не много узнали о Петре Владимировиче, и мы не нашли информации о его наградах, но мы точно знаем, что он героически сражался за нашу Родину.</a:t>
            </a:r>
          </a:p>
          <a:p>
            <a:pPr marL="0" indent="0">
              <a:buNone/>
            </a:pPr>
            <a:endParaRPr lang="ru-RU" sz="9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r">
              <a:buNone/>
            </a:pPr>
            <a:r>
              <a:rPr lang="ru-RU" sz="900" i="1" dirty="0">
                <a:solidFill>
                  <a:schemeClr val="accent2">
                    <a:lumMod val="50000"/>
                  </a:schemeClr>
                </a:solidFill>
                <a:latin typeface="Times New Roman" panose="02020603050405020304" pitchFamily="18" charset="0"/>
                <a:cs typeface="Times New Roman" panose="02020603050405020304" pitchFamily="18" charset="0"/>
              </a:rPr>
              <a:t>Директор ИДСТУ СО РАН </a:t>
            </a:r>
          </a:p>
          <a:p>
            <a:pPr marL="0" indent="0" algn="r">
              <a:buNone/>
            </a:pPr>
            <a:r>
              <a:rPr lang="ru-RU" sz="900" i="1" dirty="0">
                <a:solidFill>
                  <a:schemeClr val="accent2">
                    <a:lumMod val="50000"/>
                  </a:schemeClr>
                </a:solidFill>
                <a:latin typeface="Times New Roman" panose="02020603050405020304" pitchFamily="18" charset="0"/>
                <a:cs typeface="Times New Roman" panose="02020603050405020304" pitchFamily="18" charset="0"/>
              </a:rPr>
              <a:t>академик РАН Игорь Вячеславович Бычков.</a:t>
            </a:r>
          </a:p>
          <a:p>
            <a:pPr marL="0" indent="0" algn="ctr">
              <a:buNone/>
            </a:pPr>
            <a:endParaRPr lang="ru-RU" sz="9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6" name="Объект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76920" y="1124744"/>
            <a:ext cx="2842952" cy="4584262"/>
          </a:xfrm>
          <a:prstGeom prst="rect">
            <a:avLst/>
          </a:prstGeom>
          <a:effectLst>
            <a:outerShdw blurRad="812800" dist="50800" dir="5400000" algn="ctr" rotWithShape="0">
              <a:srgbClr val="000000">
                <a:alpha val="99000"/>
              </a:srgbClr>
            </a:outerShdw>
          </a:effectLst>
        </p:spPr>
      </p:pic>
    </p:spTree>
    <p:extLst>
      <p:ext uri="{BB962C8B-B14F-4D97-AF65-F5344CB8AC3E}">
        <p14:creationId xmlns:p14="http://schemas.microsoft.com/office/powerpoint/2010/main" val="1997245112"/>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a:extLst>
              <a:ext uri="{FF2B5EF4-FFF2-40B4-BE49-F238E27FC236}">
                <a16:creationId xmlns:a16="http://schemas.microsoft.com/office/drawing/2014/main" id="{3DCE7DF0-5245-D0CE-3B32-87E6E2D591A0}"/>
              </a:ext>
            </a:extLst>
          </p:cNvPr>
          <p:cNvGraphicFramePr>
            <a:graphicFrameLocks noChangeAspect="1"/>
          </p:cNvGraphicFramePr>
          <p:nvPr>
            <p:extLst>
              <p:ext uri="{D42A27DB-BD31-4B8C-83A1-F6EECF244321}">
                <p14:modId xmlns:p14="http://schemas.microsoft.com/office/powerpoint/2010/main" val="503481012"/>
              </p:ext>
            </p:extLst>
          </p:nvPr>
        </p:nvGraphicFramePr>
        <p:xfrm>
          <a:off x="278207" y="188640"/>
          <a:ext cx="8614273" cy="6087284"/>
        </p:xfrm>
        <a:graphic>
          <a:graphicData uri="http://schemas.openxmlformats.org/presentationml/2006/ole">
            <mc:AlternateContent xmlns:mc="http://schemas.openxmlformats.org/markup-compatibility/2006">
              <mc:Choice xmlns:v="urn:schemas-microsoft-com:vml" Requires="v">
                <p:oleObj name="Acrobat Document" r:id="rId2" imgW="8020043" imgH="5667329" progId="Acrobat.Document.11">
                  <p:embed/>
                </p:oleObj>
              </mc:Choice>
              <mc:Fallback>
                <p:oleObj name="Acrobat Document" r:id="rId2" imgW="8020043" imgH="5667329" progId="Acrobat.Document.11">
                  <p:embed/>
                  <p:pic>
                    <p:nvPicPr>
                      <p:cNvPr id="0" name=""/>
                      <p:cNvPicPr/>
                      <p:nvPr/>
                    </p:nvPicPr>
                    <p:blipFill>
                      <a:blip r:embed="rId3"/>
                      <a:stretch>
                        <a:fillRect/>
                      </a:stretch>
                    </p:blipFill>
                    <p:spPr>
                      <a:xfrm>
                        <a:off x="278207" y="188640"/>
                        <a:ext cx="8614273" cy="6087284"/>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11F99A7C-B5EC-1528-5651-B7EE3B8D30CB}"/>
              </a:ext>
            </a:extLst>
          </p:cNvPr>
          <p:cNvSpPr txBox="1"/>
          <p:nvPr/>
        </p:nvSpPr>
        <p:spPr>
          <a:xfrm>
            <a:off x="2267744" y="6275924"/>
            <a:ext cx="6712173" cy="533992"/>
          </a:xfrm>
          <a:prstGeom prst="rect">
            <a:avLst/>
          </a:prstGeom>
          <a:noFill/>
        </p:spPr>
        <p:txBody>
          <a:bodyPr wrap="square">
            <a:spAutoFit/>
          </a:bodyPr>
          <a:lstStyle/>
          <a:p>
            <a:pPr algn="r">
              <a:lnSpc>
                <a:spcPct val="115000"/>
              </a:lnSpc>
              <a:spcAft>
                <a:spcPts val="800"/>
              </a:spcAft>
            </a:pPr>
            <a:r>
              <a:rPr lang="ru-RU" sz="1300" i="1" kern="100" dirty="0">
                <a:solidFill>
                  <a:schemeClr val="accent3">
                    <a:lumMod val="50000"/>
                  </a:schemeClr>
                </a:solidFill>
                <a:effectLst/>
                <a:latin typeface="Times New Roman" panose="02020603050405020304" pitchFamily="18" charset="0"/>
                <a:ea typeface="Aptos"/>
                <a:cs typeface="Times New Roman" panose="02020603050405020304" pitchFamily="18" charset="0"/>
              </a:rPr>
              <a:t>Ведущий научный сотрудник лаборатории оптимального управления ИДСТУ СО РАН кандидат физико-математических наук Максим Владимирович Старицын </a:t>
            </a:r>
          </a:p>
        </p:txBody>
      </p:sp>
    </p:spTree>
    <p:extLst>
      <p:ext uri="{BB962C8B-B14F-4D97-AF65-F5344CB8AC3E}">
        <p14:creationId xmlns:p14="http://schemas.microsoft.com/office/powerpoint/2010/main" val="889835041"/>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a:solidFill>
                  <a:schemeClr val="accent2">
                    <a:lumMod val="50000"/>
                  </a:schemeClr>
                </a:solidFill>
              </a:rPr>
              <a:t>Книга памяти </a:t>
            </a:r>
            <a:br>
              <a:rPr lang="ru-RU" dirty="0">
                <a:solidFill>
                  <a:schemeClr val="accent2">
                    <a:lumMod val="50000"/>
                  </a:schemeClr>
                </a:solidFill>
              </a:rPr>
            </a:br>
            <a:r>
              <a:rPr lang="ru-RU" dirty="0">
                <a:solidFill>
                  <a:schemeClr val="accent2">
                    <a:lumMod val="50000"/>
                  </a:schemeClr>
                </a:solidFill>
              </a:rPr>
              <a:t>сотрудников ИДСТУ СО РАН</a:t>
            </a:r>
          </a:p>
        </p:txBody>
      </p:sp>
      <p:sp>
        <p:nvSpPr>
          <p:cNvPr id="3" name="Подзаголовок 2"/>
          <p:cNvSpPr>
            <a:spLocks noGrp="1"/>
          </p:cNvSpPr>
          <p:nvPr>
            <p:ph type="subTitle" idx="1"/>
          </p:nvPr>
        </p:nvSpPr>
        <p:spPr>
          <a:xfrm>
            <a:off x="1371600" y="4293096"/>
            <a:ext cx="7376864" cy="1345704"/>
          </a:xfrm>
        </p:spPr>
        <p:txBody>
          <a:bodyPr>
            <a:normAutofit/>
          </a:bodyPr>
          <a:lstStyle/>
          <a:p>
            <a:pPr algn="r"/>
            <a:r>
              <a:rPr lang="ru-RU" sz="2000" i="1" dirty="0">
                <a:solidFill>
                  <a:schemeClr val="accent2">
                    <a:lumMod val="50000"/>
                  </a:schemeClr>
                </a:solidFill>
                <a:latin typeface="Times New Roman" panose="02020603050405020304" pitchFamily="18" charset="0"/>
                <a:cs typeface="Times New Roman" panose="02020603050405020304" pitchFamily="18" charset="0"/>
              </a:rPr>
              <a:t>Воспоминания работников института о родственниках, </a:t>
            </a:r>
            <a:br>
              <a:rPr lang="ru-RU" sz="2000" i="1" dirty="0">
                <a:solidFill>
                  <a:schemeClr val="accent2">
                    <a:lumMod val="50000"/>
                  </a:schemeClr>
                </a:solidFill>
                <a:latin typeface="Times New Roman" panose="02020603050405020304" pitchFamily="18" charset="0"/>
                <a:cs typeface="Times New Roman" panose="02020603050405020304" pitchFamily="18" charset="0"/>
              </a:rPr>
            </a:br>
            <a:r>
              <a:rPr lang="ru-RU" sz="2000" i="1" dirty="0">
                <a:solidFill>
                  <a:schemeClr val="accent2">
                    <a:lumMod val="50000"/>
                  </a:schemeClr>
                </a:solidFill>
                <a:latin typeface="Times New Roman" panose="02020603050405020304" pitchFamily="18" charset="0"/>
                <a:cs typeface="Times New Roman" panose="02020603050405020304" pitchFamily="18" charset="0"/>
              </a:rPr>
              <a:t>живших во время Великой Отечественной войны</a:t>
            </a:r>
          </a:p>
        </p:txBody>
      </p:sp>
    </p:spTree>
    <p:extLst>
      <p:ext uri="{BB962C8B-B14F-4D97-AF65-F5344CB8AC3E}">
        <p14:creationId xmlns:p14="http://schemas.microsoft.com/office/powerpoint/2010/main" val="3717002164"/>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4499992" y="1124744"/>
            <a:ext cx="4536504" cy="4608512"/>
          </a:xfrm>
        </p:spPr>
        <p:txBody>
          <a:bodyPr>
            <a:noAutofit/>
          </a:bodyPr>
          <a:lstStyle/>
          <a:p>
            <a:pPr marL="0" indent="0" algn="ctr">
              <a:buNone/>
            </a:pPr>
            <a:r>
              <a:rPr lang="ru-RU" sz="1700" b="1" dirty="0">
                <a:solidFill>
                  <a:schemeClr val="accent2">
                    <a:lumMod val="50000"/>
                  </a:schemeClr>
                </a:solidFill>
                <a:latin typeface="Times New Roman" panose="02020603050405020304" pitchFamily="18" charset="0"/>
                <a:cs typeface="Times New Roman" panose="02020603050405020304" pitchFamily="18" charset="0"/>
              </a:rPr>
              <a:t>Тихонова Анна Александровна (</a:t>
            </a:r>
            <a:r>
              <a:rPr lang="ru-RU" sz="1700" b="1" dirty="0" err="1">
                <a:solidFill>
                  <a:schemeClr val="accent2">
                    <a:lumMod val="50000"/>
                  </a:schemeClr>
                </a:solidFill>
                <a:latin typeface="Times New Roman" panose="02020603050405020304" pitchFamily="18" charset="0"/>
                <a:cs typeface="Times New Roman" panose="02020603050405020304" pitchFamily="18" charset="0"/>
              </a:rPr>
              <a:t>Буравцева</a:t>
            </a:r>
            <a:r>
              <a:rPr lang="ru-RU" sz="1700" b="1" dirty="0">
                <a:solidFill>
                  <a:schemeClr val="accent2">
                    <a:lumMod val="50000"/>
                  </a:schemeClr>
                </a:solidFill>
                <a:latin typeface="Times New Roman" panose="02020603050405020304" pitchFamily="18" charset="0"/>
                <a:cs typeface="Times New Roman" panose="02020603050405020304" pitchFamily="18" charset="0"/>
              </a:rPr>
              <a:t>)</a:t>
            </a:r>
          </a:p>
          <a:p>
            <a:pPr marL="0" indent="0" algn="ctr">
              <a:buNone/>
            </a:pPr>
            <a:r>
              <a:rPr lang="ru-RU" sz="1700" b="1" dirty="0">
                <a:solidFill>
                  <a:schemeClr val="accent2">
                    <a:lumMod val="50000"/>
                  </a:schemeClr>
                </a:solidFill>
                <a:latin typeface="Times New Roman" panose="02020603050405020304" pitchFamily="18" charset="0"/>
                <a:cs typeface="Times New Roman" panose="02020603050405020304" pitchFamily="18" charset="0"/>
              </a:rPr>
              <a:t>(04.11.1907-04.05.1987)</a:t>
            </a:r>
          </a:p>
          <a:p>
            <a:pPr marL="0" indent="0">
              <a:buNone/>
            </a:pPr>
            <a:r>
              <a:rPr lang="ru-RU" sz="17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just">
              <a:buNone/>
            </a:pPr>
            <a:r>
              <a:rPr lang="ru-RU" sz="1700" dirty="0">
                <a:solidFill>
                  <a:schemeClr val="accent2">
                    <a:lumMod val="50000"/>
                  </a:schemeClr>
                </a:solidFill>
                <a:latin typeface="Times New Roman" panose="02020603050405020304" pitchFamily="18" charset="0"/>
                <a:cs typeface="Times New Roman" panose="02020603050405020304" pitchFamily="18" charset="0"/>
              </a:rPr>
              <a:t>Моя бабушка Анна Александровна Тихонова в годы Великой Отечественной войны работала в военном госпитале в городе Шуя Ивановской области, была работником среднего медицинского звена </a:t>
            </a:r>
            <a:r>
              <a:rPr lang="en-US" sz="1700" dirty="0">
                <a:solidFill>
                  <a:schemeClr val="accent2">
                    <a:lumMod val="50000"/>
                  </a:schemeClr>
                </a:solidFill>
                <a:latin typeface="Times New Roman" panose="02020603050405020304" pitchFamily="18" charset="0"/>
                <a:cs typeface="Times New Roman" panose="02020603050405020304" pitchFamily="18" charset="0"/>
              </a:rPr>
              <a:t>—</a:t>
            </a:r>
            <a:r>
              <a:rPr lang="ru-RU" sz="1700" dirty="0">
                <a:solidFill>
                  <a:schemeClr val="accent2">
                    <a:lumMod val="50000"/>
                  </a:schemeClr>
                </a:solidFill>
                <a:latin typeface="Times New Roman" panose="02020603050405020304" pitchFamily="18" charset="0"/>
                <a:cs typeface="Times New Roman" panose="02020603050405020304" pitchFamily="18" charset="0"/>
              </a:rPr>
              <a:t> фельдшер, лечила раненых. В первые дни войны на фронте погибли три ее брата.</a:t>
            </a:r>
          </a:p>
          <a:p>
            <a:pPr marL="0" indent="0">
              <a:buNone/>
            </a:pPr>
            <a:r>
              <a:rPr lang="ru-RU" sz="17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r">
              <a:buNone/>
            </a:pPr>
            <a:r>
              <a:rPr lang="ru-RU" sz="1600" i="1" dirty="0">
                <a:solidFill>
                  <a:schemeClr val="accent2">
                    <a:lumMod val="50000"/>
                  </a:schemeClr>
                </a:solidFill>
                <a:latin typeface="Times New Roman" panose="02020603050405020304" pitchFamily="18" charset="0"/>
                <a:cs typeface="Times New Roman" panose="02020603050405020304" pitchFamily="18" charset="0"/>
              </a:rPr>
              <a:t>Программист отдела делопроизводства и организационного обеспечения ИДСТУ СО РАН </a:t>
            </a:r>
            <a:br>
              <a:rPr lang="ru-RU" sz="1600" i="1" dirty="0">
                <a:solidFill>
                  <a:schemeClr val="accent2">
                    <a:lumMod val="50000"/>
                  </a:schemeClr>
                </a:solidFill>
                <a:latin typeface="Times New Roman" panose="02020603050405020304" pitchFamily="18" charset="0"/>
                <a:cs typeface="Times New Roman" panose="02020603050405020304" pitchFamily="18" charset="0"/>
              </a:rPr>
            </a:br>
            <a:r>
              <a:rPr lang="ru-RU" sz="1600" i="1" dirty="0">
                <a:solidFill>
                  <a:schemeClr val="accent2">
                    <a:lumMod val="50000"/>
                  </a:schemeClr>
                </a:solidFill>
                <a:latin typeface="Times New Roman" panose="02020603050405020304" pitchFamily="18" charset="0"/>
                <a:cs typeface="Times New Roman" panose="02020603050405020304" pitchFamily="18" charset="0"/>
              </a:rPr>
              <a:t>Жолудева Евгения Григорьевна</a:t>
            </a:r>
          </a:p>
          <a:p>
            <a:pPr marL="0" indent="0" algn="ctr">
              <a:buNone/>
            </a:pPr>
            <a:endParaRPr lang="ru-RU" sz="1200" i="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6" name="Объект 5" descr="C:\Users\User\Pictures\ВОВ\Тихонова А.А..jpg"/>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83568" y="908720"/>
            <a:ext cx="3246700" cy="4886003"/>
          </a:xfrm>
          <a:prstGeom prst="rect">
            <a:avLst/>
          </a:prstGeom>
          <a:noFill/>
          <a:ln>
            <a:noFill/>
          </a:ln>
          <a:effectLst>
            <a:outerShdw blurRad="1117600" dist="50800" dir="5400000" algn="ctr" rotWithShape="0">
              <a:srgbClr val="000000">
                <a:alpha val="60000"/>
              </a:srgbClr>
            </a:outerShdw>
          </a:effectLst>
        </p:spPr>
      </p:pic>
    </p:spTree>
    <p:extLst>
      <p:ext uri="{BB962C8B-B14F-4D97-AF65-F5344CB8AC3E}">
        <p14:creationId xmlns:p14="http://schemas.microsoft.com/office/powerpoint/2010/main" val="3266837055"/>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4648200" y="404664"/>
            <a:ext cx="4388296" cy="5721499"/>
          </a:xfrm>
        </p:spPr>
        <p:txBody>
          <a:bodyPr>
            <a:normAutofit fontScale="47500" lnSpcReduction="20000"/>
          </a:bodyPr>
          <a:lstStyle/>
          <a:p>
            <a:pPr marL="0" indent="0" algn="ctr">
              <a:buNone/>
            </a:pPr>
            <a:endParaRPr lang="ru-RU" b="1"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ctr">
              <a:buNone/>
            </a:pPr>
            <a:r>
              <a:rPr lang="ru-RU" sz="2900" b="1" dirty="0" err="1">
                <a:solidFill>
                  <a:schemeClr val="accent2">
                    <a:lumMod val="50000"/>
                  </a:schemeClr>
                </a:solidFill>
                <a:latin typeface="Times New Roman" panose="02020603050405020304" pitchFamily="18" charset="0"/>
                <a:cs typeface="Times New Roman" panose="02020603050405020304" pitchFamily="18" charset="0"/>
              </a:rPr>
              <a:t>Шелехов</a:t>
            </a:r>
            <a:r>
              <a:rPr lang="ru-RU" sz="2900" b="1" dirty="0">
                <a:solidFill>
                  <a:schemeClr val="accent2">
                    <a:lumMod val="50000"/>
                  </a:schemeClr>
                </a:solidFill>
                <a:latin typeface="Times New Roman" panose="02020603050405020304" pitchFamily="18" charset="0"/>
                <a:cs typeface="Times New Roman" panose="02020603050405020304" pitchFamily="18" charset="0"/>
              </a:rPr>
              <a:t> Алексей Федорович, гвардии лейтенант </a:t>
            </a:r>
            <a:br>
              <a:rPr lang="ru-RU" sz="2900" b="1" dirty="0">
                <a:solidFill>
                  <a:schemeClr val="accent2">
                    <a:lumMod val="50000"/>
                  </a:schemeClr>
                </a:solidFill>
                <a:latin typeface="Times New Roman" panose="02020603050405020304" pitchFamily="18" charset="0"/>
                <a:cs typeface="Times New Roman" panose="02020603050405020304" pitchFamily="18" charset="0"/>
              </a:rPr>
            </a:br>
            <a:r>
              <a:rPr lang="ru-RU" sz="2900" b="1" dirty="0">
                <a:solidFill>
                  <a:schemeClr val="accent2">
                    <a:lumMod val="50000"/>
                  </a:schemeClr>
                </a:solidFill>
                <a:latin typeface="Times New Roman" panose="02020603050405020304" pitchFamily="18" charset="0"/>
                <a:cs typeface="Times New Roman" panose="02020603050405020304" pitchFamily="18" charset="0"/>
              </a:rPr>
              <a:t>(1924-1980)</a:t>
            </a:r>
            <a:endParaRPr lang="ru-RU" sz="2900" dirty="0">
              <a:solidFill>
                <a:schemeClr val="accent2">
                  <a:lumMod val="50000"/>
                </a:schemeClr>
              </a:solidFill>
              <a:latin typeface="Times New Roman" panose="02020603050405020304" pitchFamily="18" charset="0"/>
              <a:cs typeface="Times New Roman" panose="02020603050405020304" pitchFamily="18" charset="0"/>
            </a:endParaRPr>
          </a:p>
          <a:p>
            <a:pPr marL="0" indent="0">
              <a:buNone/>
            </a:pPr>
            <a:r>
              <a:rPr lang="ru-RU" sz="29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just">
              <a:buNone/>
            </a:pPr>
            <a:r>
              <a:rPr lang="ru-RU" sz="2900" dirty="0">
                <a:solidFill>
                  <a:schemeClr val="accent2">
                    <a:lumMod val="50000"/>
                  </a:schemeClr>
                </a:solidFill>
                <a:latin typeface="Times New Roman" panose="02020603050405020304" pitchFamily="18" charset="0"/>
                <a:cs typeface="Times New Roman" panose="02020603050405020304" pitchFamily="18" charset="0"/>
              </a:rPr>
              <a:t>Призван в армию в августе 1942 года и направлен на обучение в Подольское стрелково-пулеметное училище (к тому времени эвакуированное в город Иваново). Окончил ускоренный курс обучения в апреле 1943 года и был направлен в 208-й запасной стрелковый полк на должность командира маршевого взвода. В мае 1943 переведён на Курское направление в 95-й гвардейский стрелковый полк 31-й гвардейской дивизии на должность командира стрелкового взвода. 12 июля, в первый день наступления Западного фронта после прорыва первой линии обороны противника получил тяжёлое ранение. Находился на лечении в госпитале в городе Иркутске. В 1947 году награжден орденом Отечественной войны второй степени.</a:t>
            </a:r>
          </a:p>
          <a:p>
            <a:pPr marL="0" indent="0" algn="just">
              <a:buNone/>
            </a:pPr>
            <a:r>
              <a:rPr lang="ru-RU" sz="29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just">
              <a:buNone/>
            </a:pPr>
            <a:r>
              <a:rPr lang="ru-RU" sz="2900" dirty="0">
                <a:solidFill>
                  <a:schemeClr val="accent2">
                    <a:lumMod val="50000"/>
                  </a:schemeClr>
                </a:solidFill>
                <a:latin typeface="Times New Roman" panose="02020603050405020304" pitchFamily="18" charset="0"/>
                <a:cs typeface="Times New Roman" panose="02020603050405020304" pitchFamily="18" charset="0"/>
              </a:rPr>
              <a:t>В 1950 году окончил Ивановский энергетический институт и был направлен на </a:t>
            </a:r>
            <a:r>
              <a:rPr lang="ru-RU" sz="2900" dirty="0" err="1">
                <a:solidFill>
                  <a:schemeClr val="accent2">
                    <a:lumMod val="50000"/>
                  </a:schemeClr>
                </a:solidFill>
                <a:latin typeface="Times New Roman" panose="02020603050405020304" pitchFamily="18" charset="0"/>
                <a:cs typeface="Times New Roman" panose="02020603050405020304" pitchFamily="18" charset="0"/>
              </a:rPr>
              <a:t>Сарапульский</a:t>
            </a:r>
            <a:r>
              <a:rPr lang="ru-RU" sz="2900" dirty="0">
                <a:solidFill>
                  <a:schemeClr val="accent2">
                    <a:lumMod val="50000"/>
                  </a:schemeClr>
                </a:solidFill>
                <a:latin typeface="Times New Roman" panose="02020603050405020304" pitchFamily="18" charset="0"/>
                <a:cs typeface="Times New Roman" panose="02020603050405020304" pitchFamily="18" charset="0"/>
              </a:rPr>
              <a:t> радиозавод имени Орджоникидзе, где работал в должности главного энергетика.</a:t>
            </a:r>
          </a:p>
          <a:p>
            <a:pPr marL="0" indent="0">
              <a:buNone/>
            </a:pPr>
            <a:r>
              <a:rPr lang="ru-RU" sz="29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r">
              <a:buNone/>
            </a:pPr>
            <a:r>
              <a:rPr lang="ru-RU" sz="2900" i="1" dirty="0">
                <a:solidFill>
                  <a:schemeClr val="accent2">
                    <a:lumMod val="50000"/>
                  </a:schemeClr>
                </a:solidFill>
                <a:latin typeface="Times New Roman" panose="02020603050405020304" pitchFamily="18" charset="0"/>
                <a:cs typeface="Times New Roman" panose="02020603050405020304" pitchFamily="18" charset="0"/>
              </a:rPr>
              <a:t>Главный специалист по работе с госорганами </a:t>
            </a:r>
            <a:br>
              <a:rPr lang="ru-RU" sz="2900" i="1" dirty="0">
                <a:solidFill>
                  <a:schemeClr val="accent2">
                    <a:lumMod val="50000"/>
                  </a:schemeClr>
                </a:solidFill>
                <a:latin typeface="Times New Roman" panose="02020603050405020304" pitchFamily="18" charset="0"/>
                <a:cs typeface="Times New Roman" panose="02020603050405020304" pitchFamily="18" charset="0"/>
              </a:rPr>
            </a:br>
            <a:r>
              <a:rPr lang="ru-RU" sz="2900" i="1" dirty="0">
                <a:solidFill>
                  <a:schemeClr val="accent2">
                    <a:lumMod val="50000"/>
                  </a:schemeClr>
                </a:solidFill>
                <a:latin typeface="Times New Roman" panose="02020603050405020304" pitchFamily="18" charset="0"/>
                <a:cs typeface="Times New Roman" panose="02020603050405020304" pitchFamily="18" charset="0"/>
              </a:rPr>
              <a:t>и организациями реального сектора </a:t>
            </a:r>
            <a:br>
              <a:rPr lang="ru-RU" sz="2900" i="1" dirty="0">
                <a:solidFill>
                  <a:schemeClr val="accent2">
                    <a:lumMod val="50000"/>
                  </a:schemeClr>
                </a:solidFill>
                <a:latin typeface="Times New Roman" panose="02020603050405020304" pitchFamily="18" charset="0"/>
                <a:cs typeface="Times New Roman" panose="02020603050405020304" pitchFamily="18" charset="0"/>
              </a:rPr>
            </a:br>
            <a:r>
              <a:rPr lang="ru-RU" sz="2900" i="1" dirty="0">
                <a:solidFill>
                  <a:schemeClr val="accent2">
                    <a:lumMod val="50000"/>
                  </a:schemeClr>
                </a:solidFill>
                <a:latin typeface="Times New Roman" panose="02020603050405020304" pitchFamily="18" charset="0"/>
                <a:cs typeface="Times New Roman" panose="02020603050405020304" pitchFamily="18" charset="0"/>
              </a:rPr>
              <a:t>экономики ИДСТУ СО РАН </a:t>
            </a:r>
            <a:br>
              <a:rPr lang="ru-RU" sz="2900" i="1" dirty="0">
                <a:solidFill>
                  <a:schemeClr val="accent2">
                    <a:lumMod val="50000"/>
                  </a:schemeClr>
                </a:solidFill>
                <a:latin typeface="Times New Roman" panose="02020603050405020304" pitchFamily="18" charset="0"/>
                <a:cs typeface="Times New Roman" panose="02020603050405020304" pitchFamily="18" charset="0"/>
              </a:rPr>
            </a:br>
            <a:r>
              <a:rPr lang="ru-RU" sz="2900" i="1" dirty="0">
                <a:solidFill>
                  <a:schemeClr val="accent2">
                    <a:lumMod val="50000"/>
                  </a:schemeClr>
                </a:solidFill>
                <a:latin typeface="Times New Roman" panose="02020603050405020304" pitchFamily="18" charset="0"/>
                <a:cs typeface="Times New Roman" panose="02020603050405020304" pitchFamily="18" charset="0"/>
              </a:rPr>
              <a:t>кандидат технических наук</a:t>
            </a:r>
            <a:br>
              <a:rPr lang="ru-RU" sz="2900" i="1" dirty="0">
                <a:solidFill>
                  <a:schemeClr val="accent2">
                    <a:lumMod val="50000"/>
                  </a:schemeClr>
                </a:solidFill>
                <a:latin typeface="Times New Roman" panose="02020603050405020304" pitchFamily="18" charset="0"/>
                <a:cs typeface="Times New Roman" panose="02020603050405020304" pitchFamily="18" charset="0"/>
              </a:rPr>
            </a:br>
            <a:r>
              <a:rPr lang="ru-RU" sz="2900" i="1" dirty="0" err="1">
                <a:solidFill>
                  <a:schemeClr val="accent2">
                    <a:lumMod val="50000"/>
                  </a:schemeClr>
                </a:solidFill>
                <a:latin typeface="Times New Roman" panose="02020603050405020304" pitchFamily="18" charset="0"/>
                <a:cs typeface="Times New Roman" panose="02020603050405020304" pitchFamily="18" charset="0"/>
              </a:rPr>
              <a:t>Шелехов</a:t>
            </a:r>
            <a:r>
              <a:rPr lang="ru-RU" sz="2900" i="1" dirty="0">
                <a:solidFill>
                  <a:schemeClr val="accent2">
                    <a:lumMod val="50000"/>
                  </a:schemeClr>
                </a:solidFill>
                <a:latin typeface="Times New Roman" panose="02020603050405020304" pitchFamily="18" charset="0"/>
                <a:cs typeface="Times New Roman" panose="02020603050405020304" pitchFamily="18" charset="0"/>
              </a:rPr>
              <a:t> Владимир Алексеевич</a:t>
            </a:r>
            <a:endParaRPr lang="ru-RU"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11" name="Объект 10" descr="C:\Users\User\Downloads\Scan20250414144554_1.jpe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06639"/>
            <a:ext cx="4038600" cy="5517697"/>
          </a:xfrm>
          <a:prstGeom prst="rect">
            <a:avLst/>
          </a:prstGeom>
          <a:noFill/>
          <a:ln>
            <a:noFill/>
          </a:ln>
          <a:effectLst>
            <a:outerShdw blurRad="533400" dist="50800" dir="10080000" algn="ctr" rotWithShape="0">
              <a:srgbClr val="000000">
                <a:alpha val="59000"/>
              </a:srgbClr>
            </a:outerShdw>
          </a:effectLst>
        </p:spPr>
      </p:pic>
    </p:spTree>
    <p:extLst>
      <p:ext uri="{BB962C8B-B14F-4D97-AF65-F5344CB8AC3E}">
        <p14:creationId xmlns:p14="http://schemas.microsoft.com/office/powerpoint/2010/main" val="4267575419"/>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4648200" y="404664"/>
            <a:ext cx="4388296" cy="5721499"/>
          </a:xfrm>
        </p:spPr>
        <p:txBody>
          <a:bodyPr>
            <a:normAutofit fontScale="40000" lnSpcReduction="20000"/>
          </a:bodyPr>
          <a:lstStyle/>
          <a:p>
            <a:pPr marL="0" indent="0" algn="ctr">
              <a:buNone/>
            </a:pPr>
            <a:r>
              <a:rPr lang="ru-RU" sz="3300" b="1" dirty="0">
                <a:solidFill>
                  <a:schemeClr val="accent2">
                    <a:lumMod val="50000"/>
                  </a:schemeClr>
                </a:solidFill>
                <a:latin typeface="Times New Roman" panose="02020603050405020304" pitchFamily="18" charset="0"/>
                <a:cs typeface="Times New Roman" panose="02020603050405020304" pitchFamily="18" charset="0"/>
              </a:rPr>
              <a:t>Феоктистов Дмитрий Иванович (1899-1965)</a:t>
            </a:r>
            <a:br>
              <a:rPr lang="ru-RU" sz="3000" b="1" dirty="0">
                <a:solidFill>
                  <a:schemeClr val="accent2">
                    <a:lumMod val="50000"/>
                  </a:schemeClr>
                </a:solidFill>
                <a:latin typeface="Times New Roman" panose="02020603050405020304" pitchFamily="18" charset="0"/>
                <a:cs typeface="Times New Roman" panose="02020603050405020304" pitchFamily="18" charset="0"/>
              </a:rPr>
            </a:br>
            <a:endParaRPr lang="ru-RU" sz="30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3000" dirty="0">
                <a:solidFill>
                  <a:schemeClr val="accent2">
                    <a:lumMod val="50000"/>
                  </a:schemeClr>
                </a:solidFill>
                <a:latin typeface="Times New Roman" panose="02020603050405020304" pitchFamily="18" charset="0"/>
                <a:cs typeface="Times New Roman" panose="02020603050405020304" pitchFamily="18" charset="0"/>
              </a:rPr>
              <a:t>Наш дед, Дмитрий Иванович Феоктистов, воевал и в Гражданскую, и в Великую Отечественную войну.</a:t>
            </a:r>
          </a:p>
          <a:p>
            <a:pPr marL="0" indent="0" algn="just">
              <a:buNone/>
            </a:pPr>
            <a:endParaRPr lang="ru-RU" sz="3000" dirty="0">
              <a:latin typeface="Times New Roman" panose="02020603050405020304" pitchFamily="18" charset="0"/>
              <a:cs typeface="Times New Roman" panose="02020603050405020304" pitchFamily="18" charset="0"/>
            </a:endParaRPr>
          </a:p>
          <a:p>
            <a:pPr marL="0" indent="0" algn="just">
              <a:buNone/>
            </a:pPr>
            <a:r>
              <a:rPr lang="ru-RU" sz="3000" dirty="0">
                <a:solidFill>
                  <a:schemeClr val="accent2">
                    <a:lumMod val="50000"/>
                  </a:schemeClr>
                </a:solidFill>
                <a:latin typeface="Times New Roman" panose="02020603050405020304" pitchFamily="18" charset="0"/>
                <a:cs typeface="Times New Roman" panose="02020603050405020304" pitchFamily="18" charset="0"/>
              </a:rPr>
              <a:t>Гражданская война застала деда в селе Сенгилее под Самарой. Там в 1918 году он был насильно мобилизован в </a:t>
            </a:r>
            <a:r>
              <a:rPr lang="ru-RU" sz="3000" dirty="0" err="1">
                <a:solidFill>
                  <a:schemeClr val="accent2">
                    <a:lumMod val="50000"/>
                  </a:schemeClr>
                </a:solidFill>
                <a:latin typeface="Times New Roman" panose="02020603050405020304" pitchFamily="18" charset="0"/>
                <a:cs typeface="Times New Roman" panose="02020603050405020304" pitchFamily="18" charset="0"/>
              </a:rPr>
              <a:t>колчаковскую</a:t>
            </a:r>
            <a:r>
              <a:rPr lang="ru-RU" sz="3000" dirty="0">
                <a:solidFill>
                  <a:schemeClr val="accent2">
                    <a:lumMod val="50000"/>
                  </a:schemeClr>
                </a:solidFill>
                <a:latin typeface="Times New Roman" panose="02020603050405020304" pitchFamily="18" charset="0"/>
                <a:cs typeface="Times New Roman" panose="02020603050405020304" pitchFamily="18" charset="0"/>
              </a:rPr>
              <a:t> армию, за отказ сражаться в её частях приговорён к расстрелу и отправлен на одном из «поездов смерти» в Сибирь, с которого, чудом выжив, бежал. Вернувшись в родное село, дед вступил в ряды Красной Армии, воевал на разных фронтах, был неоднократно ранен. После окончания Гражданской войны он вернулся в своё село, женился и активно участвовал в восстановлении сельского хозяйства.</a:t>
            </a:r>
          </a:p>
          <a:p>
            <a:pPr marL="0" indent="0" algn="just">
              <a:buNone/>
            </a:pPr>
            <a:r>
              <a:rPr lang="ru-RU" sz="30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just">
              <a:buNone/>
            </a:pPr>
            <a:r>
              <a:rPr lang="ru-RU" sz="3000" dirty="0">
                <a:solidFill>
                  <a:schemeClr val="accent2">
                    <a:lumMod val="50000"/>
                  </a:schemeClr>
                </a:solidFill>
                <a:latin typeface="Times New Roman" panose="02020603050405020304" pitchFamily="18" charset="0"/>
                <a:cs typeface="Times New Roman" panose="02020603050405020304" pitchFamily="18" charset="0"/>
              </a:rPr>
              <a:t>Великую Отечественную войну дед встретил на строительном предприятии под Тулой. Он и его семья вместе с предприятием были эвакуированы в Черемхово. В начале 1942 года ушёл в армию. Дед прошёл кратковременное обучение в артиллерийском училище и в звании сержанта был направлен на Ленинградский фронт командиром легендарной противотанковой пушки «</a:t>
            </a:r>
            <a:r>
              <a:rPr lang="ru-RU" sz="3000" dirty="0" err="1">
                <a:solidFill>
                  <a:schemeClr val="accent2">
                    <a:lumMod val="50000"/>
                  </a:schemeClr>
                </a:solidFill>
                <a:latin typeface="Times New Roman" panose="02020603050405020304" pitchFamily="18" charset="0"/>
                <a:cs typeface="Times New Roman" panose="02020603050405020304" pitchFamily="18" charset="0"/>
              </a:rPr>
              <a:t>сорокопятки</a:t>
            </a:r>
            <a:r>
              <a:rPr lang="ru-RU" sz="3000" dirty="0">
                <a:solidFill>
                  <a:schemeClr val="accent2">
                    <a:lumMod val="50000"/>
                  </a:schemeClr>
                </a:solidFill>
                <a:latin typeface="Times New Roman" panose="02020603050405020304" pitchFamily="18" charset="0"/>
                <a:cs typeface="Times New Roman" panose="02020603050405020304" pitchFamily="18" charset="0"/>
              </a:rPr>
              <a:t>». Он участвовал в наступлении войск Ленинградского фронта в 1942-1943 годах, был награждён медалью «За отвагу». После тяжёлой контузии дед был демобилизован как инвалид Великой Отечественной войны. В 1945 году деда наградили медалью «За победу над Германией». Контузии сильно сказались на здоровье. Дед умер в Куйбышеве в 1965 году, оставив в сердцах своих близких светлую память о своей честно, мужественно и стойко прожитой жизни.</a:t>
            </a:r>
          </a:p>
          <a:p>
            <a:pPr marL="0" indent="0" algn="just">
              <a:buNone/>
            </a:pPr>
            <a:r>
              <a:rPr lang="ru-RU" sz="30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r">
              <a:buNone/>
            </a:pPr>
            <a:r>
              <a:rPr lang="ru-RU" sz="3000" i="1" dirty="0">
                <a:solidFill>
                  <a:schemeClr val="accent2">
                    <a:lumMod val="50000"/>
                  </a:schemeClr>
                </a:solidFill>
                <a:latin typeface="Times New Roman" panose="02020603050405020304" pitchFamily="18" charset="0"/>
                <a:cs typeface="Times New Roman" panose="02020603050405020304" pitchFamily="18" charset="0"/>
              </a:rPr>
              <a:t>Заместитель директора по научной работе ИДСТУ СО РАН </a:t>
            </a:r>
            <a:br>
              <a:rPr lang="ru-RU" sz="3000" i="1" dirty="0">
                <a:solidFill>
                  <a:schemeClr val="accent2">
                    <a:lumMod val="50000"/>
                  </a:schemeClr>
                </a:solidFill>
                <a:latin typeface="Times New Roman" panose="02020603050405020304" pitchFamily="18" charset="0"/>
                <a:cs typeface="Times New Roman" panose="02020603050405020304" pitchFamily="18" charset="0"/>
              </a:rPr>
            </a:br>
            <a:r>
              <a:rPr lang="ru-RU" sz="3000" i="1" dirty="0">
                <a:solidFill>
                  <a:schemeClr val="accent2">
                    <a:lumMod val="50000"/>
                  </a:schemeClr>
                </a:solidFill>
                <a:latin typeface="Times New Roman" panose="02020603050405020304" pitchFamily="18" charset="0"/>
                <a:cs typeface="Times New Roman" panose="02020603050405020304" pitchFamily="18" charset="0"/>
              </a:rPr>
              <a:t>доктор технических наук Феоктистов Александр Геннадьевич,</a:t>
            </a:r>
            <a:endParaRPr lang="ru-RU" sz="30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r">
              <a:buNone/>
            </a:pPr>
            <a:r>
              <a:rPr lang="ru-RU" sz="3000" i="1" dirty="0">
                <a:solidFill>
                  <a:schemeClr val="accent2">
                    <a:lumMod val="50000"/>
                  </a:schemeClr>
                </a:solidFill>
                <a:latin typeface="Times New Roman" panose="02020603050405020304" pitchFamily="18" charset="0"/>
                <a:cs typeface="Times New Roman" panose="02020603050405020304" pitchFamily="18" charset="0"/>
              </a:rPr>
              <a:t>старший научный сотрудник ИДСТУ СО РАН</a:t>
            </a:r>
            <a:br>
              <a:rPr lang="ru-RU" sz="3000" i="1" dirty="0">
                <a:solidFill>
                  <a:schemeClr val="accent2">
                    <a:lumMod val="50000"/>
                  </a:schemeClr>
                </a:solidFill>
                <a:latin typeface="Times New Roman" panose="02020603050405020304" pitchFamily="18" charset="0"/>
                <a:cs typeface="Times New Roman" panose="02020603050405020304" pitchFamily="18" charset="0"/>
              </a:rPr>
            </a:br>
            <a:r>
              <a:rPr lang="ru-RU" sz="3000" i="1" dirty="0">
                <a:solidFill>
                  <a:schemeClr val="accent2">
                    <a:lumMod val="50000"/>
                  </a:schemeClr>
                </a:solidFill>
                <a:latin typeface="Times New Roman" panose="02020603050405020304" pitchFamily="18" charset="0"/>
                <a:cs typeface="Times New Roman" panose="02020603050405020304" pitchFamily="18" charset="0"/>
              </a:rPr>
              <a:t>кандидат технических наук Богданова Вера Геннадьевна </a:t>
            </a:r>
            <a:endParaRPr lang="ru-RU" sz="30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ctr">
              <a:buNone/>
            </a:pPr>
            <a:endParaRPr lang="ru-RU"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5" name="Объект 4" descr="C:\Users\User\Downloads\вов-1.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36712"/>
            <a:ext cx="3693971" cy="4857403"/>
          </a:xfrm>
          <a:prstGeom prst="rect">
            <a:avLst/>
          </a:prstGeom>
          <a:noFill/>
          <a:ln>
            <a:noFill/>
          </a:ln>
          <a:effectLst>
            <a:outerShdw blurRad="1143000" dist="50800" dir="5400000" algn="ctr" rotWithShape="0">
              <a:schemeClr val="tx1">
                <a:alpha val="91000"/>
              </a:schemeClr>
            </a:outerShdw>
          </a:effectLst>
        </p:spPr>
      </p:pic>
    </p:spTree>
    <p:extLst>
      <p:ext uri="{BB962C8B-B14F-4D97-AF65-F5344CB8AC3E}">
        <p14:creationId xmlns:p14="http://schemas.microsoft.com/office/powerpoint/2010/main" val="4067843341"/>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4648200" y="404664"/>
            <a:ext cx="4388296" cy="5976664"/>
          </a:xfrm>
        </p:spPr>
        <p:txBody>
          <a:bodyPr>
            <a:noAutofit/>
          </a:bodyPr>
          <a:lstStyle/>
          <a:p>
            <a:pPr marL="0" indent="0" algn="ctr">
              <a:buNone/>
            </a:pPr>
            <a:r>
              <a:rPr lang="ru-RU" sz="1400" b="1" dirty="0" err="1">
                <a:solidFill>
                  <a:schemeClr val="accent2">
                    <a:lumMod val="50000"/>
                  </a:schemeClr>
                </a:solidFill>
                <a:latin typeface="Times New Roman" panose="02020603050405020304" pitchFamily="18" charset="0"/>
                <a:cs typeface="Times New Roman" panose="02020603050405020304" pitchFamily="18" charset="0"/>
              </a:rPr>
              <a:t>Фереферов</a:t>
            </a:r>
            <a:r>
              <a:rPr lang="ru-RU" sz="1400" b="1" dirty="0">
                <a:solidFill>
                  <a:schemeClr val="accent2">
                    <a:lumMod val="50000"/>
                  </a:schemeClr>
                </a:solidFill>
                <a:latin typeface="Times New Roman" panose="02020603050405020304" pitchFamily="18" charset="0"/>
                <a:cs typeface="Times New Roman" panose="02020603050405020304" pitchFamily="18" charset="0"/>
              </a:rPr>
              <a:t> Иннокентий Александрович </a:t>
            </a:r>
          </a:p>
          <a:p>
            <a:pPr marL="0" indent="0" algn="ctr">
              <a:buNone/>
            </a:pPr>
            <a:r>
              <a:rPr lang="ru-RU" sz="1400" b="1" dirty="0">
                <a:solidFill>
                  <a:schemeClr val="accent2">
                    <a:lumMod val="50000"/>
                  </a:schemeClr>
                </a:solidFill>
                <a:latin typeface="Times New Roman" panose="02020603050405020304" pitchFamily="18" charset="0"/>
                <a:cs typeface="Times New Roman" panose="02020603050405020304" pitchFamily="18" charset="0"/>
              </a:rPr>
              <a:t>(18.02.1926-14.02.2002)</a:t>
            </a:r>
          </a:p>
          <a:p>
            <a:pPr marL="0" indent="0">
              <a:buNone/>
            </a:pPr>
            <a:endParaRPr lang="ru-RU" sz="14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1400" dirty="0">
                <a:solidFill>
                  <a:schemeClr val="accent2">
                    <a:lumMod val="50000"/>
                  </a:schemeClr>
                </a:solidFill>
                <a:latin typeface="Times New Roman" panose="02020603050405020304" pitchFamily="18" charset="0"/>
                <a:cs typeface="Times New Roman" panose="02020603050405020304" pitchFamily="18" charset="0"/>
              </a:rPr>
              <a:t>Иннокентий Александрович </a:t>
            </a:r>
            <a:r>
              <a:rPr lang="en-US" sz="1400" dirty="0">
                <a:solidFill>
                  <a:schemeClr val="accent2">
                    <a:lumMod val="50000"/>
                  </a:schemeClr>
                </a:solidFill>
                <a:latin typeface="Times New Roman" panose="02020603050405020304" pitchFamily="18" charset="0"/>
                <a:cs typeface="Times New Roman" panose="02020603050405020304" pitchFamily="18" charset="0"/>
              </a:rPr>
              <a:t>—</a:t>
            </a:r>
            <a:r>
              <a:rPr lang="ru-RU" sz="1400" dirty="0">
                <a:solidFill>
                  <a:schemeClr val="accent2">
                    <a:lumMod val="50000"/>
                  </a:schemeClr>
                </a:solidFill>
                <a:latin typeface="Times New Roman" panose="02020603050405020304" pitchFamily="18" charset="0"/>
                <a:cs typeface="Times New Roman" panose="02020603050405020304" pitchFamily="18" charset="0"/>
              </a:rPr>
              <a:t> супруг Ивановой Л. Н., мой дед родом из Иркутска. Великую Отечественную войну встретил школьником. После 8 класса пошёл работать на патронный завод в нашем городе. В 44-м его призвали в армию, где он служил авиатехником в штурмовой авиации, работал с самолетами Ил-2. В мае 45-го его часть находилась на восстановлении в Иванове под Москвой. Победу он встретил в наряде на дежурстве. С бабушкой познакомился там же, в Иванове. Потом их перебросили в Маньчжурию. После войны поступил на геологический факультет ИГУ, который успешно закончил и работал геологом в нескольких регионах страны и Иркутской области.</a:t>
            </a:r>
          </a:p>
          <a:p>
            <a:pPr marL="0" indent="0" algn="just">
              <a:buNone/>
            </a:pPr>
            <a:r>
              <a:rPr lang="ru-RU" sz="1400" dirty="0">
                <a:solidFill>
                  <a:schemeClr val="accent2">
                    <a:lumMod val="50000"/>
                  </a:schemeClr>
                </a:solidFill>
                <a:latin typeface="Times New Roman" panose="02020603050405020304" pitchFamily="18" charset="0"/>
                <a:cs typeface="Times New Roman" panose="02020603050405020304" pitchFamily="18" charset="0"/>
              </a:rPr>
              <a:t>За службу Родине Иннокентий Александрович награжден следующими наградами: медалью «За победу над Германией», медалью «За победу над Японией», юбилейной медалью «20 лет Победы в ВОВ», юбилейной медалью «30 лет Победы в ВОВ» и Орденом Отечественной войны II степени.</a:t>
            </a:r>
          </a:p>
          <a:p>
            <a:pPr marL="0" indent="0" algn="just">
              <a:buNone/>
            </a:pPr>
            <a:endParaRPr lang="ru-RU" sz="14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r">
              <a:buNone/>
            </a:pPr>
            <a:r>
              <a:rPr lang="ru-RU" sz="1400" i="1" dirty="0">
                <a:solidFill>
                  <a:schemeClr val="accent2">
                    <a:lumMod val="50000"/>
                  </a:schemeClr>
                </a:solidFill>
                <a:latin typeface="Times New Roman" panose="02020603050405020304" pitchFamily="18" charset="0"/>
                <a:cs typeface="Times New Roman" panose="02020603050405020304" pitchFamily="18" charset="0"/>
              </a:rPr>
              <a:t>Учёный секретарь ИДСТУ СО РАН</a:t>
            </a:r>
            <a:br>
              <a:rPr lang="ru-RU" sz="1400" i="1" dirty="0">
                <a:solidFill>
                  <a:schemeClr val="accent2">
                    <a:lumMod val="50000"/>
                  </a:schemeClr>
                </a:solidFill>
                <a:latin typeface="Times New Roman" panose="02020603050405020304" pitchFamily="18" charset="0"/>
                <a:cs typeface="Times New Roman" panose="02020603050405020304" pitchFamily="18" charset="0"/>
              </a:rPr>
            </a:br>
            <a:r>
              <a:rPr lang="ru-RU" sz="1400" i="1" dirty="0">
                <a:solidFill>
                  <a:schemeClr val="accent2">
                    <a:lumMod val="50000"/>
                  </a:schemeClr>
                </a:solidFill>
                <a:latin typeface="Times New Roman" panose="02020603050405020304" pitchFamily="18" charset="0"/>
                <a:cs typeface="Times New Roman" panose="02020603050405020304" pitchFamily="18" charset="0"/>
              </a:rPr>
              <a:t> кандидат технических наук </a:t>
            </a:r>
            <a:br>
              <a:rPr lang="ru-RU" sz="1400" i="1" dirty="0">
                <a:solidFill>
                  <a:schemeClr val="accent2">
                    <a:lumMod val="50000"/>
                  </a:schemeClr>
                </a:solidFill>
                <a:latin typeface="Times New Roman" panose="02020603050405020304" pitchFamily="18" charset="0"/>
                <a:cs typeface="Times New Roman" panose="02020603050405020304" pitchFamily="18" charset="0"/>
              </a:rPr>
            </a:br>
            <a:r>
              <a:rPr lang="ru-RU" sz="1400" i="1" dirty="0" err="1">
                <a:solidFill>
                  <a:schemeClr val="accent2">
                    <a:lumMod val="50000"/>
                  </a:schemeClr>
                </a:solidFill>
                <a:latin typeface="Times New Roman" panose="02020603050405020304" pitchFamily="18" charset="0"/>
                <a:cs typeface="Times New Roman" panose="02020603050405020304" pitchFamily="18" charset="0"/>
              </a:rPr>
              <a:t>Фереферов</a:t>
            </a:r>
            <a:r>
              <a:rPr lang="ru-RU" sz="1400" i="1" dirty="0">
                <a:solidFill>
                  <a:schemeClr val="accent2">
                    <a:lumMod val="50000"/>
                  </a:schemeClr>
                </a:solidFill>
                <a:latin typeface="Times New Roman" panose="02020603050405020304" pitchFamily="18" charset="0"/>
                <a:cs typeface="Times New Roman" panose="02020603050405020304" pitchFamily="18" charset="0"/>
              </a:rPr>
              <a:t> Евгений Сергеевич</a:t>
            </a:r>
            <a:endParaRPr lang="ru-RU" sz="14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1026" name="Picture 2" descr="C:\Users\User\Documents\ИДСТУ СО РАН\Книга-альбом\Фереферов Иннокентий Александрович.bmp"/>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55576" y="1052736"/>
            <a:ext cx="3511643" cy="4525963"/>
          </a:xfrm>
          <a:prstGeom prst="rect">
            <a:avLst/>
          </a:prstGeom>
          <a:noFill/>
          <a:effectLst>
            <a:outerShdw blurRad="939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928872"/>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4648200" y="404664"/>
            <a:ext cx="4388296" cy="5721499"/>
          </a:xfrm>
        </p:spPr>
        <p:txBody>
          <a:bodyPr>
            <a:noAutofit/>
          </a:bodyPr>
          <a:lstStyle/>
          <a:p>
            <a:pPr marL="0" indent="0" algn="ctr">
              <a:buNone/>
            </a:pPr>
            <a:r>
              <a:rPr lang="ru-RU" sz="2000" b="1" dirty="0" err="1">
                <a:solidFill>
                  <a:schemeClr val="accent2">
                    <a:lumMod val="50000"/>
                  </a:schemeClr>
                </a:solidFill>
                <a:latin typeface="Times New Roman" panose="02020603050405020304" pitchFamily="18" charset="0"/>
                <a:cs typeface="Times New Roman" panose="02020603050405020304" pitchFamily="18" charset="0"/>
              </a:rPr>
              <a:t>Фереферова</a:t>
            </a:r>
            <a:r>
              <a:rPr lang="ru-RU" sz="2000" b="1" dirty="0">
                <a:solidFill>
                  <a:schemeClr val="accent2">
                    <a:lumMod val="50000"/>
                  </a:schemeClr>
                </a:solidFill>
                <a:latin typeface="Times New Roman" panose="02020603050405020304" pitchFamily="18" charset="0"/>
                <a:cs typeface="Times New Roman" panose="02020603050405020304" pitchFamily="18" charset="0"/>
              </a:rPr>
              <a:t> (Иванова) Лидия Николаевна </a:t>
            </a:r>
          </a:p>
          <a:p>
            <a:pPr marL="0" indent="0" algn="ctr">
              <a:buNone/>
            </a:pPr>
            <a:r>
              <a:rPr lang="ru-RU" sz="2000" b="1" dirty="0">
                <a:solidFill>
                  <a:schemeClr val="accent2">
                    <a:lumMod val="50000"/>
                  </a:schemeClr>
                </a:solidFill>
                <a:latin typeface="Times New Roman" panose="02020603050405020304" pitchFamily="18" charset="0"/>
                <a:cs typeface="Times New Roman" panose="02020603050405020304" pitchFamily="18" charset="0"/>
              </a:rPr>
              <a:t>(31.08.1925-28.04.2018)</a:t>
            </a:r>
          </a:p>
          <a:p>
            <a:pPr marL="0" indent="0">
              <a:buNone/>
            </a:pPr>
            <a:endParaRPr lang="ru-RU" sz="20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2000" dirty="0">
                <a:solidFill>
                  <a:schemeClr val="accent2">
                    <a:lumMod val="50000"/>
                  </a:schemeClr>
                </a:solidFill>
                <a:latin typeface="Times New Roman" panose="02020603050405020304" pitchFamily="18" charset="0"/>
                <a:cs typeface="Times New Roman" panose="02020603050405020304" pitchFamily="18" charset="0"/>
              </a:rPr>
              <a:t>Моя бабушка Лидия Николаевна была родом из деревни Ивановское вблизи станции </a:t>
            </a:r>
            <a:r>
              <a:rPr lang="ru-RU" sz="2000" dirty="0" err="1">
                <a:solidFill>
                  <a:schemeClr val="accent2">
                    <a:lumMod val="50000"/>
                  </a:schemeClr>
                </a:solidFill>
                <a:latin typeface="Times New Roman" panose="02020603050405020304" pitchFamily="18" charset="0"/>
                <a:cs typeface="Times New Roman" panose="02020603050405020304" pitchFamily="18" charset="0"/>
              </a:rPr>
              <a:t>Арсаки</a:t>
            </a:r>
            <a:r>
              <a:rPr lang="ru-RU" sz="2000" dirty="0">
                <a:solidFill>
                  <a:schemeClr val="accent2">
                    <a:lumMod val="50000"/>
                  </a:schemeClr>
                </a:solidFill>
                <a:latin typeface="Times New Roman" panose="02020603050405020304" pitchFamily="18" charset="0"/>
                <a:cs typeface="Times New Roman" panose="02020603050405020304" pitchFamily="18" charset="0"/>
              </a:rPr>
              <a:t> Владимирской области. В период наступления немцев на Москву делала противотанковые завалы. Она рассказывала, что видела немцев  издалека, до их деревни они не дошли 30 км.</a:t>
            </a:r>
          </a:p>
          <a:p>
            <a:pPr marL="0" indent="0">
              <a:buNone/>
            </a:pPr>
            <a:endParaRPr lang="ru-RU" sz="20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r">
              <a:buNone/>
            </a:pPr>
            <a:r>
              <a:rPr lang="ru-RU" sz="2000" i="1" dirty="0">
                <a:solidFill>
                  <a:schemeClr val="accent2">
                    <a:lumMod val="50000"/>
                  </a:schemeClr>
                </a:solidFill>
                <a:latin typeface="Times New Roman" panose="02020603050405020304" pitchFamily="18" charset="0"/>
                <a:cs typeface="Times New Roman" panose="02020603050405020304" pitchFamily="18" charset="0"/>
              </a:rPr>
              <a:t>Учёный секретарь ИДСТУ СО РАН кандидат технических наук </a:t>
            </a:r>
            <a:br>
              <a:rPr lang="ru-RU" sz="2000" i="1" dirty="0">
                <a:solidFill>
                  <a:schemeClr val="accent2">
                    <a:lumMod val="50000"/>
                  </a:schemeClr>
                </a:solidFill>
                <a:latin typeface="Times New Roman" panose="02020603050405020304" pitchFamily="18" charset="0"/>
                <a:cs typeface="Times New Roman" panose="02020603050405020304" pitchFamily="18" charset="0"/>
              </a:rPr>
            </a:br>
            <a:r>
              <a:rPr lang="ru-RU" sz="2000" i="1" dirty="0" err="1">
                <a:solidFill>
                  <a:schemeClr val="accent2">
                    <a:lumMod val="50000"/>
                  </a:schemeClr>
                </a:solidFill>
                <a:latin typeface="Times New Roman" panose="02020603050405020304" pitchFamily="18" charset="0"/>
                <a:cs typeface="Times New Roman" panose="02020603050405020304" pitchFamily="18" charset="0"/>
              </a:rPr>
              <a:t>Фереферов</a:t>
            </a:r>
            <a:r>
              <a:rPr lang="ru-RU" sz="2000" i="1" dirty="0">
                <a:solidFill>
                  <a:schemeClr val="accent2">
                    <a:lumMod val="50000"/>
                  </a:schemeClr>
                </a:solidFill>
                <a:latin typeface="Times New Roman" panose="02020603050405020304" pitchFamily="18" charset="0"/>
                <a:cs typeface="Times New Roman" panose="02020603050405020304" pitchFamily="18" charset="0"/>
              </a:rPr>
              <a:t> Евгений Сергеевич</a:t>
            </a:r>
            <a:endParaRPr lang="ru-RU" sz="20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2050" name="Picture 2" descr="C:\Users\User\Documents\ИДСТУ СО РАН\Книга-альбом\Фереферева - Иванова Лидия Николаевна.bmp"/>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99592" y="1052736"/>
            <a:ext cx="3280902" cy="4525963"/>
          </a:xfrm>
          <a:prstGeom prst="rect">
            <a:avLst/>
          </a:prstGeom>
          <a:noFill/>
          <a:effectLst>
            <a:outerShdw blurRad="1130300" dist="50800" dir="5400000" algn="ctr" rotWithShape="0">
              <a:srgbClr val="000000">
                <a:alpha val="9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4846"/>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4648200" y="404664"/>
            <a:ext cx="4388296" cy="5721499"/>
          </a:xfrm>
        </p:spPr>
        <p:txBody>
          <a:bodyPr>
            <a:noAutofit/>
          </a:bodyPr>
          <a:lstStyle/>
          <a:p>
            <a:pPr marL="0" indent="0" algn="ctr">
              <a:lnSpc>
                <a:spcPct val="115000"/>
              </a:lnSpc>
              <a:spcAft>
                <a:spcPts val="800"/>
              </a:spcAft>
              <a:buNone/>
            </a:pPr>
            <a:r>
              <a:rPr lang="ru-RU" sz="2200" b="1" kern="100" dirty="0" err="1">
                <a:solidFill>
                  <a:schemeClr val="accent3">
                    <a:lumMod val="50000"/>
                  </a:schemeClr>
                </a:solidFill>
                <a:latin typeface="Times New Roman" panose="02020603050405020304" pitchFamily="18" charset="0"/>
                <a:ea typeface="Aptos"/>
                <a:cs typeface="Times New Roman" panose="02020603050405020304" pitchFamily="18" charset="0"/>
              </a:rPr>
              <a:t>Финогенко</a:t>
            </a:r>
            <a:r>
              <a:rPr lang="ru-RU" sz="2200" b="1" kern="100" dirty="0">
                <a:solidFill>
                  <a:schemeClr val="accent3">
                    <a:lumMod val="50000"/>
                  </a:schemeClr>
                </a:solidFill>
                <a:latin typeface="Times New Roman" panose="02020603050405020304" pitchFamily="18" charset="0"/>
                <a:ea typeface="Aptos"/>
                <a:cs typeface="Times New Roman" panose="02020603050405020304" pitchFamily="18" charset="0"/>
              </a:rPr>
              <a:t> </a:t>
            </a:r>
            <a:r>
              <a:rPr lang="ru-RU" sz="2200" b="1" kern="100" dirty="0">
                <a:solidFill>
                  <a:schemeClr val="accent3">
                    <a:lumMod val="50000"/>
                  </a:schemeClr>
                </a:solidFill>
                <a:effectLst/>
                <a:latin typeface="Times New Roman" panose="02020603050405020304" pitchFamily="18" charset="0"/>
                <a:ea typeface="Aptos"/>
                <a:cs typeface="Times New Roman" panose="02020603050405020304" pitchFamily="18" charset="0"/>
              </a:rPr>
              <a:t>Яков Николаевич (1904</a:t>
            </a:r>
            <a:r>
              <a:rPr lang="ru-RU" sz="2400" b="1" dirty="0">
                <a:solidFill>
                  <a:schemeClr val="accent2">
                    <a:lumMod val="50000"/>
                  </a:schemeClr>
                </a:solidFill>
                <a:latin typeface="Times New Roman" panose="02020603050405020304" pitchFamily="18" charset="0"/>
                <a:cs typeface="Times New Roman" panose="02020603050405020304" pitchFamily="18" charset="0"/>
              </a:rPr>
              <a:t>-</a:t>
            </a:r>
            <a:r>
              <a:rPr lang="ru-RU" sz="2200" b="1" kern="100" dirty="0">
                <a:solidFill>
                  <a:schemeClr val="accent3">
                    <a:lumMod val="50000"/>
                  </a:schemeClr>
                </a:solidFill>
                <a:effectLst/>
                <a:latin typeface="Times New Roman" panose="02020603050405020304" pitchFamily="18" charset="0"/>
                <a:ea typeface="Aptos"/>
                <a:cs typeface="Times New Roman" panose="02020603050405020304" pitchFamily="18" charset="0"/>
              </a:rPr>
              <a:t>1943)</a:t>
            </a:r>
          </a:p>
          <a:p>
            <a:pPr marL="0" indent="0" algn="just">
              <a:lnSpc>
                <a:spcPct val="115000"/>
              </a:lnSpc>
              <a:spcAft>
                <a:spcPts val="800"/>
              </a:spcAft>
              <a:buNone/>
            </a:pPr>
            <a:r>
              <a:rPr lang="ru-RU" sz="1700" kern="100" dirty="0">
                <a:solidFill>
                  <a:schemeClr val="accent3">
                    <a:lumMod val="50000"/>
                  </a:schemeClr>
                </a:solidFill>
                <a:effectLst/>
                <a:latin typeface="Times New Roman" panose="02020603050405020304" pitchFamily="18" charset="0"/>
                <a:ea typeface="Aptos"/>
                <a:cs typeface="Times New Roman" panose="02020603050405020304" pitchFamily="18" charset="0"/>
              </a:rPr>
              <a:t>Яков Николаевич </a:t>
            </a:r>
            <a:r>
              <a:rPr lang="ru-RU" sz="1700" kern="100" dirty="0" err="1">
                <a:solidFill>
                  <a:schemeClr val="accent3">
                    <a:lumMod val="50000"/>
                  </a:schemeClr>
                </a:solidFill>
                <a:latin typeface="Times New Roman" panose="02020603050405020304" pitchFamily="18" charset="0"/>
                <a:ea typeface="Aptos"/>
                <a:cs typeface="Times New Roman" panose="02020603050405020304" pitchFamily="18" charset="0"/>
              </a:rPr>
              <a:t>Финогенко</a:t>
            </a:r>
            <a:r>
              <a:rPr lang="ru-RU" sz="1700" kern="100" dirty="0">
                <a:solidFill>
                  <a:schemeClr val="accent3">
                    <a:lumMod val="50000"/>
                  </a:schemeClr>
                </a:solidFill>
                <a:latin typeface="Times New Roman" panose="02020603050405020304" pitchFamily="18" charset="0"/>
                <a:ea typeface="Aptos"/>
                <a:cs typeface="Times New Roman" panose="02020603050405020304" pitchFamily="18" charset="0"/>
              </a:rPr>
              <a:t> родился в </a:t>
            </a:r>
            <a:r>
              <a:rPr lang="ru-RU" sz="1700" b="0" i="0" dirty="0">
                <a:solidFill>
                  <a:schemeClr val="accent3">
                    <a:lumMod val="50000"/>
                  </a:schemeClr>
                </a:solidFill>
                <a:effectLst/>
                <a:latin typeface="Times New Roman" panose="02020603050405020304" pitchFamily="18" charset="0"/>
                <a:cs typeface="Times New Roman" panose="02020603050405020304" pitchFamily="18" charset="0"/>
              </a:rPr>
              <a:t>Боготольском районе Красноярского края.</a:t>
            </a:r>
            <a:r>
              <a:rPr lang="ru-RU" sz="1700" kern="100" dirty="0">
                <a:solidFill>
                  <a:schemeClr val="accent3">
                    <a:lumMod val="50000"/>
                  </a:schemeClr>
                </a:solidFill>
                <a:latin typeface="Times New Roman" panose="02020603050405020304" pitchFamily="18" charset="0"/>
                <a:ea typeface="Aptos"/>
                <a:cs typeface="Times New Roman" panose="02020603050405020304" pitchFamily="18" charset="0"/>
              </a:rPr>
              <a:t> 22 февраля 1943 года был призван на службу Иркутским ГВК. Став красноармейцем и пулеметчиком, сражался с врагом в 356-й стрелковой дивизии. П</a:t>
            </a:r>
            <a:r>
              <a:rPr lang="ru-RU" sz="1700" kern="100" dirty="0">
                <a:solidFill>
                  <a:schemeClr val="accent3">
                    <a:lumMod val="50000"/>
                  </a:schemeClr>
                </a:solidFill>
                <a:effectLst/>
                <a:latin typeface="Times New Roman" panose="02020603050405020304" pitchFamily="18" charset="0"/>
                <a:ea typeface="Aptos"/>
                <a:cs typeface="Times New Roman" panose="02020603050405020304" pitchFamily="18" charset="0"/>
              </a:rPr>
              <a:t>ал смертью храбрых 17 июля 1943 года в Курской битве. Прах Якова </a:t>
            </a:r>
            <a:r>
              <a:rPr lang="ru-RU" sz="1700" kern="100" dirty="0" err="1">
                <a:solidFill>
                  <a:schemeClr val="accent3">
                    <a:lumMod val="50000"/>
                  </a:schemeClr>
                </a:solidFill>
                <a:latin typeface="Times New Roman" panose="02020603050405020304" pitchFamily="18" charset="0"/>
                <a:ea typeface="Aptos"/>
                <a:cs typeface="Times New Roman" panose="02020603050405020304" pitchFamily="18" charset="0"/>
              </a:rPr>
              <a:t>Финогенко</a:t>
            </a:r>
            <a:r>
              <a:rPr lang="ru-RU" sz="1700" kern="100" dirty="0">
                <a:solidFill>
                  <a:schemeClr val="accent3">
                    <a:lumMod val="50000"/>
                  </a:schemeClr>
                </a:solidFill>
                <a:latin typeface="Times New Roman" panose="02020603050405020304" pitchFamily="18" charset="0"/>
                <a:ea typeface="Aptos"/>
                <a:cs typeface="Times New Roman" panose="02020603050405020304" pitchFamily="18" charset="0"/>
              </a:rPr>
              <a:t> покоится в поселке </a:t>
            </a:r>
            <a:r>
              <a:rPr lang="ru-RU" sz="1700" kern="100" dirty="0" err="1">
                <a:solidFill>
                  <a:schemeClr val="accent3">
                    <a:lumMod val="50000"/>
                  </a:schemeClr>
                </a:solidFill>
                <a:latin typeface="Times New Roman" panose="02020603050405020304" pitchFamily="18" charset="0"/>
                <a:ea typeface="Aptos"/>
                <a:cs typeface="Times New Roman" panose="02020603050405020304" pitchFamily="18" charset="0"/>
              </a:rPr>
              <a:t>Меркулово</a:t>
            </a:r>
            <a:r>
              <a:rPr lang="ru-RU" sz="1700" kern="100" dirty="0">
                <a:solidFill>
                  <a:schemeClr val="accent3">
                    <a:lumMod val="50000"/>
                  </a:schemeClr>
                </a:solidFill>
                <a:latin typeface="Times New Roman" panose="02020603050405020304" pitchFamily="18" charset="0"/>
                <a:ea typeface="Aptos"/>
                <a:cs typeface="Times New Roman" panose="02020603050405020304" pitchFamily="18" charset="0"/>
              </a:rPr>
              <a:t> Орловской области.</a:t>
            </a:r>
            <a:endParaRPr lang="ru-RU" sz="1700" kern="100" dirty="0">
              <a:solidFill>
                <a:schemeClr val="accent3">
                  <a:lumMod val="50000"/>
                </a:schemeClr>
              </a:solidFill>
              <a:effectLst/>
              <a:latin typeface="Times New Roman" panose="02020603050405020304" pitchFamily="18" charset="0"/>
              <a:ea typeface="Aptos"/>
              <a:cs typeface="Times New Roman" panose="02020603050405020304" pitchFamily="18" charset="0"/>
            </a:endParaRPr>
          </a:p>
          <a:p>
            <a:pPr marL="0" indent="0">
              <a:buNone/>
            </a:pPr>
            <a:endParaRPr lang="ru-RU" sz="1700" dirty="0">
              <a:solidFill>
                <a:schemeClr val="accent3">
                  <a:lumMod val="50000"/>
                </a:schemeClr>
              </a:solidFill>
              <a:latin typeface="Times New Roman" panose="02020603050405020304" pitchFamily="18" charset="0"/>
              <a:cs typeface="Times New Roman" panose="02020603050405020304" pitchFamily="18" charset="0"/>
            </a:endParaRPr>
          </a:p>
          <a:p>
            <a:pPr marL="0" indent="0" algn="r">
              <a:buNone/>
            </a:pPr>
            <a:r>
              <a:rPr lang="ru-RU" sz="1700" i="1" dirty="0">
                <a:solidFill>
                  <a:schemeClr val="accent3">
                    <a:lumMod val="50000"/>
                  </a:schemeClr>
                </a:solidFill>
                <a:latin typeface="Times New Roman" panose="02020603050405020304" pitchFamily="18" charset="0"/>
                <a:cs typeface="Times New Roman" panose="02020603050405020304" pitchFamily="18" charset="0"/>
              </a:rPr>
              <a:t>Главный научный сотрудник лаборатории дифференциальных уравнений и управляемых систем ИДСТУ СО РАН </a:t>
            </a:r>
            <a:br>
              <a:rPr lang="ru-RU" sz="1700" i="1" dirty="0">
                <a:solidFill>
                  <a:schemeClr val="accent3">
                    <a:lumMod val="50000"/>
                  </a:schemeClr>
                </a:solidFill>
                <a:latin typeface="Times New Roman" panose="02020603050405020304" pitchFamily="18" charset="0"/>
                <a:cs typeface="Times New Roman" panose="02020603050405020304" pitchFamily="18" charset="0"/>
              </a:rPr>
            </a:br>
            <a:r>
              <a:rPr lang="ru-RU" sz="1700" i="1" dirty="0">
                <a:solidFill>
                  <a:schemeClr val="accent3">
                    <a:lumMod val="50000"/>
                  </a:schemeClr>
                </a:solidFill>
                <a:latin typeface="Times New Roman" panose="02020603050405020304" pitchFamily="18" charset="0"/>
                <a:cs typeface="Times New Roman" panose="02020603050405020304" pitchFamily="18" charset="0"/>
              </a:rPr>
              <a:t>доктор физико-математических наук</a:t>
            </a:r>
            <a:r>
              <a:rPr lang="ru-RU" sz="1700" kern="100" dirty="0">
                <a:solidFill>
                  <a:schemeClr val="accent3">
                    <a:lumMod val="50000"/>
                  </a:schemeClr>
                </a:solidFill>
                <a:effectLst/>
                <a:latin typeface="Times New Roman" panose="02020603050405020304" pitchFamily="18" charset="0"/>
                <a:ea typeface="Aptos" panose="02110004020202020204"/>
                <a:cs typeface="Times New Roman" panose="02020603050405020304" pitchFamily="18" charset="0"/>
              </a:rPr>
              <a:t> </a:t>
            </a:r>
            <a:br>
              <a:rPr lang="ru-RU" sz="1700" kern="100" dirty="0">
                <a:solidFill>
                  <a:schemeClr val="accent3">
                    <a:lumMod val="50000"/>
                  </a:schemeClr>
                </a:solidFill>
                <a:effectLst/>
                <a:latin typeface="Times New Roman" panose="02020603050405020304" pitchFamily="18" charset="0"/>
                <a:ea typeface="Aptos" panose="02110004020202020204"/>
                <a:cs typeface="Times New Roman" panose="02020603050405020304" pitchFamily="18" charset="0"/>
              </a:rPr>
            </a:br>
            <a:r>
              <a:rPr lang="ru-RU" sz="1700" i="1" kern="100" dirty="0">
                <a:solidFill>
                  <a:schemeClr val="accent3">
                    <a:lumMod val="50000"/>
                  </a:schemeClr>
                </a:solidFill>
                <a:effectLst/>
                <a:latin typeface="Times New Roman" panose="02020603050405020304" pitchFamily="18" charset="0"/>
                <a:ea typeface="Aptos" panose="02110004020202020204"/>
                <a:cs typeface="Times New Roman" panose="02020603050405020304" pitchFamily="18" charset="0"/>
              </a:rPr>
              <a:t>Иван Анатольевич </a:t>
            </a:r>
            <a:r>
              <a:rPr lang="ru-RU" sz="1700" i="1" kern="100" dirty="0" err="1">
                <a:solidFill>
                  <a:schemeClr val="accent3">
                    <a:lumMod val="50000"/>
                  </a:schemeClr>
                </a:solidFill>
                <a:effectLst/>
                <a:latin typeface="Times New Roman" panose="02020603050405020304" pitchFamily="18" charset="0"/>
                <a:ea typeface="Aptos" panose="02110004020202020204"/>
                <a:cs typeface="Times New Roman" panose="02020603050405020304" pitchFamily="18" charset="0"/>
              </a:rPr>
              <a:t>Финогенко</a:t>
            </a:r>
            <a:r>
              <a:rPr lang="ru-RU" sz="1700" i="1" kern="100" dirty="0">
                <a:solidFill>
                  <a:schemeClr val="accent3">
                    <a:lumMod val="50000"/>
                  </a:schemeClr>
                </a:solidFill>
                <a:effectLst/>
                <a:latin typeface="Times New Roman" panose="02020603050405020304" pitchFamily="18" charset="0"/>
                <a:ea typeface="Aptos" panose="02110004020202020204"/>
                <a:cs typeface="Times New Roman" panose="02020603050405020304" pitchFamily="18" charset="0"/>
              </a:rPr>
              <a:t>, </a:t>
            </a:r>
            <a:br>
              <a:rPr lang="ru-RU" sz="1700" i="1" kern="100" dirty="0">
                <a:solidFill>
                  <a:schemeClr val="accent3">
                    <a:lumMod val="50000"/>
                  </a:schemeClr>
                </a:solidFill>
                <a:effectLst/>
                <a:latin typeface="Times New Roman" panose="02020603050405020304" pitchFamily="18" charset="0"/>
                <a:ea typeface="Aptos" panose="02110004020202020204"/>
                <a:cs typeface="Times New Roman" panose="02020603050405020304" pitchFamily="18" charset="0"/>
              </a:rPr>
            </a:br>
            <a:r>
              <a:rPr lang="ru-RU" sz="1700" i="1" kern="100" dirty="0">
                <a:solidFill>
                  <a:schemeClr val="accent3">
                    <a:lumMod val="50000"/>
                  </a:schemeClr>
                </a:solidFill>
                <a:effectLst/>
                <a:latin typeface="Times New Roman" panose="02020603050405020304" pitchFamily="18" charset="0"/>
                <a:ea typeface="Aptos" panose="02110004020202020204"/>
                <a:cs typeface="Times New Roman" panose="02020603050405020304" pitchFamily="18" charset="0"/>
              </a:rPr>
              <a:t>старший внук Якова Николаевича</a:t>
            </a:r>
            <a:r>
              <a:rPr lang="ru-RU" sz="1700" kern="100" dirty="0">
                <a:solidFill>
                  <a:schemeClr val="accent3">
                    <a:lumMod val="50000"/>
                  </a:schemeClr>
                </a:solidFill>
                <a:effectLst/>
                <a:latin typeface="Times New Roman" panose="02020603050405020304" pitchFamily="18" charset="0"/>
                <a:ea typeface="Aptos" panose="02110004020202020204"/>
                <a:cs typeface="Times New Roman" panose="02020603050405020304" pitchFamily="18" charset="0"/>
              </a:rPr>
              <a:t> </a:t>
            </a:r>
          </a:p>
          <a:p>
            <a:pPr marL="0" indent="0" algn="r">
              <a:buNone/>
            </a:pPr>
            <a:r>
              <a:rPr lang="ru-RU" sz="2000" i="1" dirty="0">
                <a:solidFill>
                  <a:schemeClr val="accent2">
                    <a:lumMod val="50000"/>
                  </a:schemeClr>
                </a:solidFill>
                <a:latin typeface="Times New Roman" panose="02020603050405020304" pitchFamily="18" charset="0"/>
                <a:cs typeface="Times New Roman" panose="02020603050405020304" pitchFamily="18" charset="0"/>
              </a:rPr>
              <a:t>  </a:t>
            </a:r>
            <a:endParaRPr lang="ru-RU" sz="20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9" name="Объект 8" descr="Изображение выглядит как Человеческое лицо, портрет, человек, одежда&#10;&#10;Контент, сгенерированный ИИ, может содержать ошибки.">
            <a:extLst>
              <a:ext uri="{FF2B5EF4-FFF2-40B4-BE49-F238E27FC236}">
                <a16:creationId xmlns:a16="http://schemas.microsoft.com/office/drawing/2014/main" id="{A167AF57-4523-FE4B-2C11-50291D742BE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7544" y="928290"/>
            <a:ext cx="3835121" cy="5001419"/>
          </a:xfrm>
          <a:effectLst>
            <a:glow rad="495300">
              <a:schemeClr val="tx1">
                <a:lumMod val="50000"/>
                <a:lumOff val="50000"/>
                <a:alpha val="49000"/>
              </a:schemeClr>
            </a:glow>
          </a:effectLst>
        </p:spPr>
      </p:pic>
    </p:spTree>
    <p:extLst>
      <p:ext uri="{BB962C8B-B14F-4D97-AF65-F5344CB8AC3E}">
        <p14:creationId xmlns:p14="http://schemas.microsoft.com/office/powerpoint/2010/main" val="1416354353"/>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467544" y="188640"/>
            <a:ext cx="8208912" cy="307777"/>
          </a:xfrm>
          <a:prstGeom prst="rect">
            <a:avLst/>
          </a:prstGeom>
        </p:spPr>
        <p:txBody>
          <a:bodyPr wrap="square">
            <a:spAutoFit/>
          </a:bodyPr>
          <a:lstStyle/>
          <a:p>
            <a:pPr algn="ctr"/>
            <a:r>
              <a:rPr lang="ru-RU" sz="1400" b="1" dirty="0" err="1">
                <a:solidFill>
                  <a:schemeClr val="accent2">
                    <a:lumMod val="50000"/>
                  </a:schemeClr>
                </a:solidFill>
                <a:latin typeface="Times New Roman" panose="02020603050405020304" pitchFamily="18" charset="0"/>
                <a:cs typeface="Times New Roman" panose="02020603050405020304" pitchFamily="18" charset="0"/>
              </a:rPr>
              <a:t>Черпальцев</a:t>
            </a:r>
            <a:r>
              <a:rPr lang="ru-RU" sz="1400" b="1" dirty="0">
                <a:solidFill>
                  <a:schemeClr val="accent2">
                    <a:lumMod val="50000"/>
                  </a:schemeClr>
                </a:solidFill>
                <a:latin typeface="Times New Roman" panose="02020603050405020304" pitchFamily="18" charset="0"/>
                <a:cs typeface="Times New Roman" panose="02020603050405020304" pitchFamily="18" charset="0"/>
              </a:rPr>
              <a:t> Василий Герасимович (1899–1943)</a:t>
            </a:r>
            <a:endParaRPr lang="ru-RU" sz="1400" dirty="0">
              <a:solidFill>
                <a:schemeClr val="accent2">
                  <a:lumMod val="50000"/>
                </a:schemeClr>
              </a:solidFill>
              <a:latin typeface="Times New Roman" panose="02020603050405020304" pitchFamily="18" charset="0"/>
              <a:cs typeface="Times New Roman" panose="02020603050405020304" pitchFamily="18"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551318731"/>
              </p:ext>
            </p:extLst>
          </p:nvPr>
        </p:nvGraphicFramePr>
        <p:xfrm>
          <a:off x="179511" y="548680"/>
          <a:ext cx="8784978" cy="6902540"/>
        </p:xfrm>
        <a:graphic>
          <a:graphicData uri="http://schemas.openxmlformats.org/drawingml/2006/table">
            <a:tbl>
              <a:tblPr firstRow="1" bandRow="1">
                <a:tableStyleId>{5C22544A-7EE6-4342-B048-85BDC9FD1C3A}</a:tableStyleId>
              </a:tblPr>
              <a:tblGrid>
                <a:gridCol w="3600401">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3456385">
                  <a:extLst>
                    <a:ext uri="{9D8B030D-6E8A-4147-A177-3AD203B41FA5}">
                      <a16:colId xmlns:a16="http://schemas.microsoft.com/office/drawing/2014/main" val="20002"/>
                    </a:ext>
                  </a:extLst>
                </a:gridCol>
              </a:tblGrid>
              <a:tr h="300197">
                <a:tc>
                  <a:txBody>
                    <a:bodyPr/>
                    <a:lstStyle/>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ru-RU" sz="1200" b="0" dirty="0">
                          <a:solidFill>
                            <a:schemeClr val="accent2">
                              <a:lumMod val="50000"/>
                            </a:schemeClr>
                          </a:solidFill>
                          <a:latin typeface="Times New Roman" panose="02020603050405020304" pitchFamily="18" charset="0"/>
                          <a:cs typeface="Times New Roman" panose="02020603050405020304" pitchFamily="18" charset="0"/>
                        </a:rPr>
                        <a:t>Место рождения</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ru-RU" sz="1200" b="0" dirty="0">
                          <a:solidFill>
                            <a:schemeClr val="accent2">
                              <a:lumMod val="50000"/>
                            </a:schemeClr>
                          </a:solidFill>
                          <a:latin typeface="Times New Roman" panose="02020603050405020304" pitchFamily="18" charset="0"/>
                          <a:cs typeface="Times New Roman" panose="02020603050405020304" pitchFamily="18" charset="0"/>
                        </a:rPr>
                        <a:t>Калужская обл.</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4750">
                <a:tc rowSpan="7">
                  <a:txBody>
                    <a:bodyPr/>
                    <a:lstStyle/>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ru-RU" sz="1200" dirty="0">
                          <a:solidFill>
                            <a:schemeClr val="accent2">
                              <a:lumMod val="50000"/>
                            </a:schemeClr>
                          </a:solidFill>
                          <a:latin typeface="Times New Roman" panose="02020603050405020304" pitchFamily="18" charset="0"/>
                          <a:cs typeface="Times New Roman" panose="02020603050405020304" pitchFamily="18" charset="0"/>
                        </a:rPr>
                        <a:t>Место призыва</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ru-RU" sz="1200" dirty="0" err="1">
                          <a:solidFill>
                            <a:schemeClr val="accent2">
                              <a:lumMod val="50000"/>
                            </a:schemeClr>
                          </a:solidFill>
                          <a:latin typeface="Times New Roman" panose="02020603050405020304" pitchFamily="18" charset="0"/>
                          <a:cs typeface="Times New Roman" panose="02020603050405020304" pitchFamily="18" charset="0"/>
                        </a:rPr>
                        <a:t>Ферзиковский</a:t>
                      </a:r>
                      <a:r>
                        <a:rPr lang="ru-RU" sz="1200" dirty="0">
                          <a:solidFill>
                            <a:schemeClr val="accent2">
                              <a:lumMod val="50000"/>
                            </a:schemeClr>
                          </a:solidFill>
                          <a:latin typeface="Times New Roman" panose="02020603050405020304" pitchFamily="18" charset="0"/>
                          <a:cs typeface="Times New Roman" panose="02020603050405020304" pitchFamily="18" charset="0"/>
                        </a:rPr>
                        <a:t> РВК, Калужская обл.</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0202">
                <a:tc vMerge="1">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r>
                        <a:rPr lang="ru-RU" sz="1200" dirty="0">
                          <a:solidFill>
                            <a:schemeClr val="accent2">
                              <a:lumMod val="50000"/>
                            </a:schemeClr>
                          </a:solidFill>
                          <a:latin typeface="Times New Roman" panose="02020603050405020304" pitchFamily="18" charset="0"/>
                          <a:cs typeface="Times New Roman" panose="02020603050405020304" pitchFamily="18" charset="0"/>
                        </a:rPr>
                        <a:t>Воинская часть</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200" dirty="0">
                          <a:solidFill>
                            <a:schemeClr val="accent2">
                              <a:lumMod val="50000"/>
                            </a:schemeClr>
                          </a:solidFill>
                          <a:latin typeface="Times New Roman" panose="02020603050405020304" pitchFamily="18" charset="0"/>
                          <a:cs typeface="Times New Roman" panose="02020603050405020304" pitchFamily="18" charset="0"/>
                        </a:rPr>
                        <a:t>119 стрелковый полк 13 стрелковой дивизии (II).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0202">
                <a:tc vMerge="1">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r>
                        <a:rPr lang="ru-RU" sz="1200" dirty="0">
                          <a:solidFill>
                            <a:schemeClr val="accent2">
                              <a:lumMod val="50000"/>
                            </a:schemeClr>
                          </a:solidFill>
                          <a:latin typeface="Times New Roman" panose="02020603050405020304" pitchFamily="18" charset="0"/>
                          <a:cs typeface="Times New Roman" panose="02020603050405020304" pitchFamily="18" charset="0"/>
                        </a:rPr>
                        <a:t>Воинское звание</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200" dirty="0">
                          <a:solidFill>
                            <a:schemeClr val="accent2">
                              <a:lumMod val="50000"/>
                            </a:schemeClr>
                          </a:solidFill>
                          <a:latin typeface="Times New Roman" panose="02020603050405020304" pitchFamily="18" charset="0"/>
                          <a:cs typeface="Times New Roman" panose="02020603050405020304" pitchFamily="18" charset="0"/>
                        </a:rPr>
                        <a:t>Красноармеец</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00202">
                <a:tc vMerge="1">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r>
                        <a:rPr lang="ru-RU" sz="1200" dirty="0">
                          <a:solidFill>
                            <a:schemeClr val="accent2">
                              <a:lumMod val="50000"/>
                            </a:schemeClr>
                          </a:solidFill>
                          <a:latin typeface="Times New Roman" panose="02020603050405020304" pitchFamily="18" charset="0"/>
                          <a:cs typeface="Times New Roman" panose="02020603050405020304" pitchFamily="18" charset="0"/>
                        </a:rPr>
                        <a:t>Должность и специальность</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200" dirty="0">
                          <a:solidFill>
                            <a:schemeClr val="accent2">
                              <a:lumMod val="50000"/>
                            </a:schemeClr>
                          </a:solidFill>
                          <a:latin typeface="Times New Roman" panose="02020603050405020304" pitchFamily="18" charset="0"/>
                          <a:cs typeface="Times New Roman" panose="02020603050405020304" pitchFamily="18" charset="0"/>
                        </a:rPr>
                        <a:t>Рядовой</a:t>
                      </a:r>
                      <a:r>
                        <a:rPr lang="ru-RU" sz="1200" baseline="0" dirty="0">
                          <a:solidFill>
                            <a:schemeClr val="accent2">
                              <a:lumMod val="50000"/>
                            </a:schemeClr>
                          </a:solidFill>
                          <a:latin typeface="Times New Roman" panose="02020603050405020304" pitchFamily="18" charset="0"/>
                          <a:cs typeface="Times New Roman" panose="02020603050405020304" pitchFamily="18" charset="0"/>
                        </a:rPr>
                        <a:t> стрелок</a:t>
                      </a:r>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0027">
                <a:tc vMerge="1">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4750">
                <a:tc vMerge="1">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200" dirty="0">
                          <a:solidFill>
                            <a:schemeClr val="accent2">
                              <a:lumMod val="50000"/>
                            </a:schemeClr>
                          </a:solidFill>
                          <a:latin typeface="Times New Roman" panose="02020603050405020304" pitchFamily="18" charset="0"/>
                          <a:cs typeface="Times New Roman" panose="02020603050405020304" pitchFamily="18" charset="0"/>
                        </a:rPr>
                        <a:t>Умер от ран 2 мая 1943 г..</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18531">
                <a:tc vMerge="1">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r>
                        <a:rPr lang="ru-RU" sz="1200" dirty="0">
                          <a:solidFill>
                            <a:schemeClr val="accent2">
                              <a:lumMod val="50000"/>
                            </a:schemeClr>
                          </a:solidFill>
                          <a:latin typeface="Times New Roman" panose="02020603050405020304" pitchFamily="18" charset="0"/>
                          <a:cs typeface="Times New Roman" panose="02020603050405020304" pitchFamily="18" charset="0"/>
                        </a:rPr>
                        <a:t>Место захоронения</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200" dirty="0">
                          <a:solidFill>
                            <a:schemeClr val="accent2">
                              <a:lumMod val="50000"/>
                            </a:schemeClr>
                          </a:solidFill>
                          <a:latin typeface="Times New Roman" panose="02020603050405020304" pitchFamily="18" charset="0"/>
                          <a:cs typeface="Times New Roman" panose="02020603050405020304" pitchFamily="18" charset="0"/>
                        </a:rPr>
                        <a:t>Тульская обл., Алексинский р-н, г. Алексин-9, </a:t>
                      </a:r>
                      <a:br>
                        <a:rPr lang="ru-RU" sz="1200" dirty="0">
                          <a:solidFill>
                            <a:schemeClr val="accent2">
                              <a:lumMod val="50000"/>
                            </a:schemeClr>
                          </a:solidFill>
                          <a:latin typeface="Times New Roman" panose="02020603050405020304" pitchFamily="18" charset="0"/>
                          <a:cs typeface="Times New Roman" panose="02020603050405020304" pitchFamily="18" charset="0"/>
                        </a:rPr>
                      </a:br>
                      <a:r>
                        <a:rPr lang="ru-RU" sz="1200" dirty="0">
                          <a:solidFill>
                            <a:schemeClr val="accent2">
                              <a:lumMod val="50000"/>
                            </a:schemeClr>
                          </a:solidFill>
                          <a:latin typeface="Times New Roman" panose="02020603050405020304" pitchFamily="18" charset="0"/>
                          <a:cs typeface="Times New Roman" panose="02020603050405020304" pitchFamily="18" charset="0"/>
                        </a:rPr>
                        <a:t>м-н Бор, братская могила 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18531">
                <a:tc rowSpan="3">
                  <a:txBody>
                    <a:bodyPr/>
                    <a:lstStyle/>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518531">
                <a:tc vMerge="1">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412663">
                <a:tc vMerge="1">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412663">
                <a:tc>
                  <a:txBody>
                    <a:bodyPr/>
                    <a:lstStyle/>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1" name="Прямоугольник 10"/>
          <p:cNvSpPr/>
          <p:nvPr/>
        </p:nvSpPr>
        <p:spPr>
          <a:xfrm>
            <a:off x="323528" y="6207695"/>
            <a:ext cx="8640960" cy="461665"/>
          </a:xfrm>
          <a:prstGeom prst="rect">
            <a:avLst/>
          </a:prstGeom>
        </p:spPr>
        <p:txBody>
          <a:bodyPr wrap="square">
            <a:spAutoFit/>
          </a:bodyPr>
          <a:lstStyle/>
          <a:p>
            <a:pPr algn="r"/>
            <a:r>
              <a:rPr lang="ru-RU" sz="1200" i="1" dirty="0">
                <a:solidFill>
                  <a:schemeClr val="accent2">
                    <a:lumMod val="50000"/>
                  </a:schemeClr>
                </a:solidFill>
                <a:latin typeface="Times New Roman" panose="02020603050405020304" pitchFamily="18" charset="0"/>
                <a:cs typeface="Times New Roman" panose="02020603050405020304" pitchFamily="18" charset="0"/>
              </a:rPr>
              <a:t>Начальник отдела аспирантуры ИДСТУ СО РАН</a:t>
            </a:r>
          </a:p>
          <a:p>
            <a:pPr algn="r"/>
            <a:r>
              <a:rPr lang="ru-RU" sz="1200" i="1" dirty="0" err="1">
                <a:solidFill>
                  <a:schemeClr val="accent2">
                    <a:lumMod val="50000"/>
                  </a:schemeClr>
                </a:solidFill>
                <a:latin typeface="Times New Roman" panose="02020603050405020304" pitchFamily="18" charset="0"/>
                <a:cs typeface="Times New Roman" panose="02020603050405020304" pitchFamily="18" charset="0"/>
              </a:rPr>
              <a:t>Починская</a:t>
            </a:r>
            <a:r>
              <a:rPr lang="ru-RU" sz="1200" i="1" dirty="0">
                <a:solidFill>
                  <a:schemeClr val="accent2">
                    <a:lumMod val="50000"/>
                  </a:schemeClr>
                </a:solidFill>
                <a:latin typeface="Times New Roman" panose="02020603050405020304" pitchFamily="18" charset="0"/>
                <a:cs typeface="Times New Roman" panose="02020603050405020304" pitchFamily="18" charset="0"/>
              </a:rPr>
              <a:t> Наталья Валерьевна</a:t>
            </a:r>
            <a:endParaRPr lang="ru-RU" sz="12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7" name="Рисунок 6"/>
          <p:cNvPicPr/>
          <p:nvPr/>
        </p:nvPicPr>
        <p:blipFill rotWithShape="1">
          <a:blip r:embed="rId3" cstate="screen">
            <a:extLst>
              <a:ext uri="{28A0092B-C50C-407E-A947-70E740481C1C}">
                <a14:useLocalDpi xmlns:a14="http://schemas.microsoft.com/office/drawing/2010/main"/>
              </a:ext>
            </a:extLst>
          </a:blip>
          <a:srcRect/>
          <a:stretch/>
        </p:blipFill>
        <p:spPr bwMode="auto">
          <a:xfrm>
            <a:off x="838787" y="746254"/>
            <a:ext cx="2281555" cy="2538730"/>
          </a:xfrm>
          <a:prstGeom prst="rect">
            <a:avLst/>
          </a:prstGeom>
          <a:ln>
            <a:noFill/>
          </a:ln>
          <a:effectLst>
            <a:outerShdw blurRad="584200" dist="50800" dir="5400000" algn="ctr" rotWithShape="0">
              <a:srgbClr val="000000">
                <a:alpha val="99000"/>
              </a:srgbClr>
            </a:outerShdw>
          </a:effectLst>
          <a:extLst>
            <a:ext uri="{53640926-AAD7-44D8-BBD7-CCE9431645EC}">
              <a14:shadowObscured xmlns:a14="http://schemas.microsoft.com/office/drawing/2010/main"/>
            </a:ext>
          </a:extLst>
        </p:spPr>
      </p:pic>
      <p:grpSp>
        <p:nvGrpSpPr>
          <p:cNvPr id="3" name="Группа 2"/>
          <p:cNvGrpSpPr/>
          <p:nvPr/>
        </p:nvGrpSpPr>
        <p:grpSpPr>
          <a:xfrm>
            <a:off x="1835696" y="3689596"/>
            <a:ext cx="6062467" cy="2122047"/>
            <a:chOff x="1835696" y="3689596"/>
            <a:chExt cx="6062467" cy="2122047"/>
          </a:xfrm>
        </p:grpSpPr>
        <p:pic>
          <p:nvPicPr>
            <p:cNvPr id="12" name="Рисунок 11" descr="http://www.pomnite-nas.ru/img/71/201503261606420.2.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1835696" y="3689596"/>
              <a:ext cx="4190259" cy="2122047"/>
            </a:xfrm>
            <a:prstGeom prst="rect">
              <a:avLst/>
            </a:prstGeom>
            <a:noFill/>
            <a:ln>
              <a:noFill/>
            </a:ln>
            <a:effectLst>
              <a:outerShdw blurRad="1270000" dist="50800" dir="5400000" algn="ctr" rotWithShape="0">
                <a:srgbClr val="000000">
                  <a:alpha val="65000"/>
                </a:srgbClr>
              </a:outerShdw>
            </a:effectLst>
            <a:extLst>
              <a:ext uri="{53640926-AAD7-44D8-BBD7-CCE9431645EC}">
                <a14:shadowObscured xmlns:a14="http://schemas.microsoft.com/office/drawing/2010/main"/>
              </a:ext>
            </a:extLst>
          </p:spPr>
        </p:pic>
        <p:pic>
          <p:nvPicPr>
            <p:cNvPr id="13" name="Рисунок 12" descr="http://www.pomnite-nas.ru/img/71/201503261607020.4.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6264672" y="3695607"/>
              <a:ext cx="1633491" cy="2116036"/>
            </a:xfrm>
            <a:prstGeom prst="rect">
              <a:avLst/>
            </a:prstGeom>
            <a:noFill/>
            <a:ln>
              <a:noFill/>
            </a:ln>
            <a:effectLst>
              <a:outerShdw blurRad="546100" dist="50800" dir="5400000" algn="ctr" rotWithShape="0">
                <a:srgbClr val="000000">
                  <a:alpha val="61000"/>
                </a:srgbClr>
              </a:outerShdw>
            </a:effectLst>
            <a:extLst>
              <a:ext uri="{53640926-AAD7-44D8-BBD7-CCE9431645EC}">
                <a14:shadowObscured xmlns:a14="http://schemas.microsoft.com/office/drawing/2010/main"/>
              </a:ext>
            </a:extLst>
          </p:spPr>
        </p:pic>
        <p:sp>
          <p:nvSpPr>
            <p:cNvPr id="16" name="Прямоугольник 15"/>
            <p:cNvSpPr/>
            <p:nvPr/>
          </p:nvSpPr>
          <p:spPr>
            <a:xfrm>
              <a:off x="6342544" y="4970038"/>
              <a:ext cx="1477436" cy="1857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7" name="Стрелка влево 16"/>
            <p:cNvSpPr/>
            <p:nvPr/>
          </p:nvSpPr>
          <p:spPr>
            <a:xfrm>
              <a:off x="5401004" y="4874446"/>
              <a:ext cx="936190" cy="108019"/>
            </a:xfrm>
            <a:prstGeom prst="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pSp>
      <p:sp>
        <p:nvSpPr>
          <p:cNvPr id="2" name="Прямоугольник 1"/>
          <p:cNvSpPr/>
          <p:nvPr/>
        </p:nvSpPr>
        <p:spPr>
          <a:xfrm>
            <a:off x="467544" y="5944924"/>
            <a:ext cx="8496944" cy="292388"/>
          </a:xfrm>
          <a:prstGeom prst="rect">
            <a:avLst/>
          </a:prstGeom>
        </p:spPr>
        <p:txBody>
          <a:bodyPr wrap="square">
            <a:spAutoFit/>
          </a:bodyPr>
          <a:lstStyle/>
          <a:p>
            <a:pPr algn="ctr"/>
            <a:r>
              <a:rPr lang="ru-RU" sz="1300" dirty="0">
                <a:solidFill>
                  <a:schemeClr val="accent2">
                    <a:lumMod val="50000"/>
                  </a:schemeClr>
                </a:solidFill>
                <a:latin typeface="Times New Roman" panose="02020603050405020304" pitchFamily="18" charset="0"/>
                <a:cs typeface="Times New Roman" panose="02020603050405020304" pitchFamily="18" charset="0"/>
              </a:rPr>
              <a:t>Братская могила советских воинов. Всего похоронено более 160 чел., известны 138.</a:t>
            </a:r>
          </a:p>
        </p:txBody>
      </p:sp>
    </p:spTree>
    <p:extLst>
      <p:ext uri="{BB962C8B-B14F-4D97-AF65-F5344CB8AC3E}">
        <p14:creationId xmlns:p14="http://schemas.microsoft.com/office/powerpoint/2010/main" val="1575596819"/>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0" y="4437112"/>
            <a:ext cx="9036496" cy="1689051"/>
          </a:xfrm>
        </p:spPr>
        <p:txBody>
          <a:bodyPr>
            <a:noAutofit/>
          </a:bodyPr>
          <a:lstStyle/>
          <a:p>
            <a:pPr marL="0" indent="0" algn="r">
              <a:buNone/>
            </a:pPr>
            <a:r>
              <a:rPr lang="ru-RU" sz="1900" i="1" dirty="0">
                <a:solidFill>
                  <a:schemeClr val="accent2">
                    <a:lumMod val="50000"/>
                  </a:schemeClr>
                </a:solidFill>
                <a:latin typeface="Times New Roman" panose="02020603050405020304" pitchFamily="18" charset="0"/>
                <a:cs typeface="Times New Roman" panose="02020603050405020304" pitchFamily="18" charset="0"/>
              </a:rPr>
              <a:t>Настоящее издание подготовлено научно-организационным отделом </a:t>
            </a:r>
            <a:br>
              <a:rPr lang="ru-RU" sz="1900" i="1" dirty="0">
                <a:solidFill>
                  <a:schemeClr val="accent2">
                    <a:lumMod val="50000"/>
                  </a:schemeClr>
                </a:solidFill>
                <a:latin typeface="Times New Roman" panose="02020603050405020304" pitchFamily="18" charset="0"/>
                <a:cs typeface="Times New Roman" panose="02020603050405020304" pitchFamily="18" charset="0"/>
              </a:rPr>
            </a:br>
            <a:r>
              <a:rPr lang="ru-RU" sz="1900" i="1" dirty="0">
                <a:solidFill>
                  <a:schemeClr val="accent2">
                    <a:lumMod val="50000"/>
                  </a:schemeClr>
                </a:solidFill>
                <a:latin typeface="Times New Roman" panose="02020603050405020304" pitchFamily="18" charset="0"/>
                <a:cs typeface="Times New Roman" panose="02020603050405020304" pitchFamily="18" charset="0"/>
              </a:rPr>
              <a:t>Института динамики систем и теории управления имени В. М. Матросова СО РАН </a:t>
            </a:r>
            <a:br>
              <a:rPr lang="ru-RU" sz="1900" i="1" dirty="0">
                <a:solidFill>
                  <a:schemeClr val="accent2">
                    <a:lumMod val="50000"/>
                  </a:schemeClr>
                </a:solidFill>
                <a:latin typeface="Times New Roman" panose="02020603050405020304" pitchFamily="18" charset="0"/>
                <a:cs typeface="Times New Roman" panose="02020603050405020304" pitchFamily="18" charset="0"/>
              </a:rPr>
            </a:br>
            <a:r>
              <a:rPr lang="ru-RU" sz="1900" i="1" dirty="0">
                <a:solidFill>
                  <a:schemeClr val="accent2">
                    <a:lumMod val="50000"/>
                  </a:schemeClr>
                </a:solidFill>
                <a:latin typeface="Times New Roman" panose="02020603050405020304" pitchFamily="18" charset="0"/>
                <a:cs typeface="Times New Roman" panose="02020603050405020304" pitchFamily="18" charset="0"/>
              </a:rPr>
              <a:t>в преддверии 80-летия бессмертного подвига советского народа </a:t>
            </a:r>
            <a:br>
              <a:rPr lang="ru-RU" sz="1900" i="1" dirty="0">
                <a:solidFill>
                  <a:schemeClr val="accent2">
                    <a:lumMod val="50000"/>
                  </a:schemeClr>
                </a:solidFill>
                <a:latin typeface="Times New Roman" panose="02020603050405020304" pitchFamily="18" charset="0"/>
                <a:cs typeface="Times New Roman" panose="02020603050405020304" pitchFamily="18" charset="0"/>
              </a:rPr>
            </a:br>
            <a:r>
              <a:rPr lang="ru-RU" sz="1900" i="1" dirty="0">
                <a:solidFill>
                  <a:schemeClr val="accent2">
                    <a:lumMod val="50000"/>
                  </a:schemeClr>
                </a:solidFill>
                <a:latin typeface="Times New Roman" panose="02020603050405020304" pitchFamily="18" charset="0"/>
                <a:cs typeface="Times New Roman" panose="02020603050405020304" pitchFamily="18" charset="0"/>
              </a:rPr>
              <a:t>в Великой Отечественной войне и будет дополняться </a:t>
            </a:r>
            <a:br>
              <a:rPr lang="ru-RU" sz="1900" i="1" dirty="0">
                <a:solidFill>
                  <a:schemeClr val="accent2">
                    <a:lumMod val="50000"/>
                  </a:schemeClr>
                </a:solidFill>
                <a:latin typeface="Times New Roman" panose="02020603050405020304" pitchFamily="18" charset="0"/>
                <a:cs typeface="Times New Roman" panose="02020603050405020304" pitchFamily="18" charset="0"/>
              </a:rPr>
            </a:br>
            <a:r>
              <a:rPr lang="ru-RU" sz="1900" i="1" dirty="0">
                <a:solidFill>
                  <a:schemeClr val="accent2">
                    <a:lumMod val="50000"/>
                  </a:schemeClr>
                </a:solidFill>
                <a:latin typeface="Times New Roman" panose="02020603050405020304" pitchFamily="18" charset="0"/>
                <a:cs typeface="Times New Roman" panose="02020603050405020304" pitchFamily="18" charset="0"/>
              </a:rPr>
              <a:t>по мере поступления информации.</a:t>
            </a:r>
          </a:p>
        </p:txBody>
      </p:sp>
    </p:spTree>
    <p:extLst>
      <p:ext uri="{BB962C8B-B14F-4D97-AF65-F5344CB8AC3E}">
        <p14:creationId xmlns:p14="http://schemas.microsoft.com/office/powerpoint/2010/main" val="3887538388"/>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116632"/>
            <a:ext cx="8229600" cy="1080120"/>
          </a:xfrm>
        </p:spPr>
        <p:txBody>
          <a:bodyPr>
            <a:normAutofit/>
          </a:bodyPr>
          <a:lstStyle/>
          <a:p>
            <a:r>
              <a:rPr lang="ru-RU" sz="2700" b="1" dirty="0">
                <a:solidFill>
                  <a:schemeClr val="accent2">
                    <a:lumMod val="50000"/>
                  </a:schemeClr>
                </a:solidFill>
                <a:latin typeface="Times New Roman" panose="02020603050405020304" pitchFamily="18" charset="0"/>
                <a:cs typeface="Times New Roman" panose="02020603050405020304" pitchFamily="18" charset="0"/>
              </a:rPr>
              <a:t>Отрывок из поэмы «Реквием» </a:t>
            </a:r>
            <a:br>
              <a:rPr lang="ru-RU" sz="2700" b="1" dirty="0">
                <a:solidFill>
                  <a:schemeClr val="accent2">
                    <a:lumMod val="50000"/>
                  </a:schemeClr>
                </a:solidFill>
                <a:latin typeface="Times New Roman" panose="02020603050405020304" pitchFamily="18" charset="0"/>
                <a:cs typeface="Times New Roman" panose="02020603050405020304" pitchFamily="18" charset="0"/>
              </a:rPr>
            </a:br>
            <a:r>
              <a:rPr lang="ru-RU" sz="2700" b="1" dirty="0">
                <a:solidFill>
                  <a:schemeClr val="accent2">
                    <a:lumMod val="50000"/>
                  </a:schemeClr>
                </a:solidFill>
                <a:latin typeface="Times New Roman" panose="02020603050405020304" pitchFamily="18" charset="0"/>
                <a:cs typeface="Times New Roman" panose="02020603050405020304" pitchFamily="18" charset="0"/>
              </a:rPr>
              <a:t>Роберта Рождественского</a:t>
            </a:r>
          </a:p>
        </p:txBody>
      </p:sp>
      <p:sp>
        <p:nvSpPr>
          <p:cNvPr id="5" name="Объект 4"/>
          <p:cNvSpPr>
            <a:spLocks noGrp="1"/>
          </p:cNvSpPr>
          <p:nvPr>
            <p:ph sz="half" idx="1"/>
          </p:nvPr>
        </p:nvSpPr>
        <p:spPr>
          <a:xfrm>
            <a:off x="457200" y="1340768"/>
            <a:ext cx="4038600" cy="4785395"/>
          </a:xfrm>
        </p:spPr>
        <p:txBody>
          <a:bodyPr>
            <a:normAutofit fontScale="40000" lnSpcReduction="20000"/>
          </a:bodyPr>
          <a:lstStyle/>
          <a:p>
            <a:pPr marL="0" indent="0" algn="ctr">
              <a:buNone/>
            </a:pPr>
            <a:endParaRPr lang="ru-RU" dirty="0">
              <a:solidFill>
                <a:schemeClr val="accent2">
                  <a:lumMod val="50000"/>
                </a:schemeClr>
              </a:solidFill>
            </a:endParaRPr>
          </a:p>
          <a:p>
            <a:pPr marL="0" indent="0" algn="ctr">
              <a:buNone/>
            </a:pPr>
            <a:r>
              <a:rPr lang="ru-RU" dirty="0">
                <a:solidFill>
                  <a:schemeClr val="accent2">
                    <a:lumMod val="50000"/>
                  </a:schemeClr>
                </a:solidFill>
              </a:rPr>
              <a:t>Помните!</a:t>
            </a:r>
            <a:br>
              <a:rPr lang="ru-RU" dirty="0">
                <a:solidFill>
                  <a:schemeClr val="accent2">
                    <a:lumMod val="50000"/>
                  </a:schemeClr>
                </a:solidFill>
              </a:rPr>
            </a:br>
            <a:r>
              <a:rPr lang="ru-RU" dirty="0">
                <a:solidFill>
                  <a:schemeClr val="accent2">
                    <a:lumMod val="50000"/>
                  </a:schemeClr>
                </a:solidFill>
              </a:rPr>
              <a:t>Через века, через года,—</a:t>
            </a:r>
            <a:br>
              <a:rPr lang="ru-RU" dirty="0">
                <a:solidFill>
                  <a:schemeClr val="accent2">
                    <a:lumMod val="50000"/>
                  </a:schemeClr>
                </a:solidFill>
              </a:rPr>
            </a:br>
            <a:r>
              <a:rPr lang="ru-RU" dirty="0">
                <a:solidFill>
                  <a:schemeClr val="accent2">
                    <a:lumMod val="50000"/>
                  </a:schemeClr>
                </a:solidFill>
              </a:rPr>
              <a:t>помните!</a:t>
            </a:r>
            <a:br>
              <a:rPr lang="ru-RU" dirty="0">
                <a:solidFill>
                  <a:schemeClr val="accent2">
                    <a:lumMod val="50000"/>
                  </a:schemeClr>
                </a:solidFill>
              </a:rPr>
            </a:br>
            <a:r>
              <a:rPr lang="ru-RU" dirty="0">
                <a:solidFill>
                  <a:schemeClr val="accent2">
                    <a:lumMod val="50000"/>
                  </a:schemeClr>
                </a:solidFill>
              </a:rPr>
              <a:t>О тех,</a:t>
            </a:r>
            <a:br>
              <a:rPr lang="ru-RU" dirty="0">
                <a:solidFill>
                  <a:schemeClr val="accent2">
                    <a:lumMod val="50000"/>
                  </a:schemeClr>
                </a:solidFill>
              </a:rPr>
            </a:br>
            <a:r>
              <a:rPr lang="ru-RU" dirty="0">
                <a:solidFill>
                  <a:schemeClr val="accent2">
                    <a:lumMod val="50000"/>
                  </a:schemeClr>
                </a:solidFill>
              </a:rPr>
              <a:t>кто уже не придет никогда,—</a:t>
            </a:r>
            <a:br>
              <a:rPr lang="ru-RU" dirty="0">
                <a:solidFill>
                  <a:schemeClr val="accent2">
                    <a:lumMod val="50000"/>
                  </a:schemeClr>
                </a:solidFill>
              </a:rPr>
            </a:br>
            <a:r>
              <a:rPr lang="ru-RU" dirty="0">
                <a:solidFill>
                  <a:schemeClr val="accent2">
                    <a:lumMod val="50000"/>
                  </a:schemeClr>
                </a:solidFill>
              </a:rPr>
              <a:t>помните!</a:t>
            </a:r>
          </a:p>
          <a:p>
            <a:pPr marL="0" indent="0" algn="ctr">
              <a:buNone/>
            </a:pPr>
            <a:endParaRPr lang="ru-RU" dirty="0">
              <a:solidFill>
                <a:schemeClr val="accent2">
                  <a:lumMod val="50000"/>
                </a:schemeClr>
              </a:solidFill>
            </a:endParaRPr>
          </a:p>
          <a:p>
            <a:pPr marL="0" indent="0" algn="ctr">
              <a:buNone/>
            </a:pPr>
            <a:r>
              <a:rPr lang="ru-RU" dirty="0">
                <a:solidFill>
                  <a:schemeClr val="accent2">
                    <a:lumMod val="50000"/>
                  </a:schemeClr>
                </a:solidFill>
              </a:rPr>
              <a:t>Не плачьте!</a:t>
            </a:r>
            <a:br>
              <a:rPr lang="ru-RU" dirty="0">
                <a:solidFill>
                  <a:schemeClr val="accent2">
                    <a:lumMod val="50000"/>
                  </a:schemeClr>
                </a:solidFill>
              </a:rPr>
            </a:br>
            <a:r>
              <a:rPr lang="ru-RU" dirty="0">
                <a:solidFill>
                  <a:schemeClr val="accent2">
                    <a:lumMod val="50000"/>
                  </a:schemeClr>
                </a:solidFill>
              </a:rPr>
              <a:t>В горле сдержите стоны,</a:t>
            </a:r>
            <a:br>
              <a:rPr lang="ru-RU" dirty="0">
                <a:solidFill>
                  <a:schemeClr val="accent2">
                    <a:lumMod val="50000"/>
                  </a:schemeClr>
                </a:solidFill>
              </a:rPr>
            </a:br>
            <a:r>
              <a:rPr lang="ru-RU" dirty="0">
                <a:solidFill>
                  <a:schemeClr val="accent2">
                    <a:lumMod val="50000"/>
                  </a:schemeClr>
                </a:solidFill>
              </a:rPr>
              <a:t>горькие стоны.</a:t>
            </a:r>
            <a:br>
              <a:rPr lang="ru-RU" dirty="0">
                <a:solidFill>
                  <a:schemeClr val="accent2">
                    <a:lumMod val="50000"/>
                  </a:schemeClr>
                </a:solidFill>
              </a:rPr>
            </a:br>
            <a:r>
              <a:rPr lang="ru-RU" dirty="0">
                <a:solidFill>
                  <a:schemeClr val="accent2">
                    <a:lumMod val="50000"/>
                  </a:schemeClr>
                </a:solidFill>
              </a:rPr>
              <a:t>Памяти павших будьте достойны!</a:t>
            </a:r>
            <a:br>
              <a:rPr lang="ru-RU" dirty="0">
                <a:solidFill>
                  <a:schemeClr val="accent2">
                    <a:lumMod val="50000"/>
                  </a:schemeClr>
                </a:solidFill>
              </a:rPr>
            </a:br>
            <a:r>
              <a:rPr lang="ru-RU" dirty="0">
                <a:solidFill>
                  <a:schemeClr val="accent2">
                    <a:lumMod val="50000"/>
                  </a:schemeClr>
                </a:solidFill>
              </a:rPr>
              <a:t>Вечно</a:t>
            </a:r>
            <a:br>
              <a:rPr lang="ru-RU" dirty="0">
                <a:solidFill>
                  <a:schemeClr val="accent2">
                    <a:lumMod val="50000"/>
                  </a:schemeClr>
                </a:solidFill>
              </a:rPr>
            </a:br>
            <a:r>
              <a:rPr lang="ru-RU" dirty="0">
                <a:solidFill>
                  <a:schemeClr val="accent2">
                    <a:lumMod val="50000"/>
                  </a:schemeClr>
                </a:solidFill>
              </a:rPr>
              <a:t>достойны!</a:t>
            </a:r>
          </a:p>
          <a:p>
            <a:pPr marL="0" indent="0" algn="ctr">
              <a:buNone/>
            </a:pPr>
            <a:endParaRPr lang="ru-RU" dirty="0">
              <a:solidFill>
                <a:schemeClr val="accent2">
                  <a:lumMod val="50000"/>
                </a:schemeClr>
              </a:solidFill>
            </a:endParaRPr>
          </a:p>
          <a:p>
            <a:pPr marL="0" indent="0" algn="ctr">
              <a:buNone/>
            </a:pPr>
            <a:r>
              <a:rPr lang="ru-RU" dirty="0">
                <a:solidFill>
                  <a:schemeClr val="accent2">
                    <a:lumMod val="50000"/>
                  </a:schemeClr>
                </a:solidFill>
              </a:rPr>
              <a:t>Хлебом и песней,</a:t>
            </a:r>
            <a:br>
              <a:rPr lang="ru-RU" dirty="0">
                <a:solidFill>
                  <a:schemeClr val="accent2">
                    <a:lumMod val="50000"/>
                  </a:schemeClr>
                </a:solidFill>
              </a:rPr>
            </a:br>
            <a:r>
              <a:rPr lang="ru-RU" dirty="0">
                <a:solidFill>
                  <a:schemeClr val="accent2">
                    <a:lumMod val="50000"/>
                  </a:schemeClr>
                </a:solidFill>
              </a:rPr>
              <a:t>Мечтой и стихами,</a:t>
            </a:r>
            <a:br>
              <a:rPr lang="ru-RU" dirty="0">
                <a:solidFill>
                  <a:schemeClr val="accent2">
                    <a:lumMod val="50000"/>
                  </a:schemeClr>
                </a:solidFill>
              </a:rPr>
            </a:br>
            <a:r>
              <a:rPr lang="ru-RU" dirty="0">
                <a:solidFill>
                  <a:schemeClr val="accent2">
                    <a:lumMod val="50000"/>
                  </a:schemeClr>
                </a:solidFill>
              </a:rPr>
              <a:t>жизнью просторной,</a:t>
            </a:r>
            <a:br>
              <a:rPr lang="ru-RU" dirty="0">
                <a:solidFill>
                  <a:schemeClr val="accent2">
                    <a:lumMod val="50000"/>
                  </a:schemeClr>
                </a:solidFill>
              </a:rPr>
            </a:br>
            <a:r>
              <a:rPr lang="ru-RU" dirty="0">
                <a:solidFill>
                  <a:schemeClr val="accent2">
                    <a:lumMod val="50000"/>
                  </a:schemeClr>
                </a:solidFill>
              </a:rPr>
              <a:t>каждой секундой,</a:t>
            </a:r>
            <a:br>
              <a:rPr lang="ru-RU" dirty="0">
                <a:solidFill>
                  <a:schemeClr val="accent2">
                    <a:lumMod val="50000"/>
                  </a:schemeClr>
                </a:solidFill>
              </a:rPr>
            </a:br>
            <a:r>
              <a:rPr lang="ru-RU" dirty="0">
                <a:solidFill>
                  <a:schemeClr val="accent2">
                    <a:lumMod val="50000"/>
                  </a:schemeClr>
                </a:solidFill>
              </a:rPr>
              <a:t>каждым дыханьем</a:t>
            </a:r>
            <a:br>
              <a:rPr lang="ru-RU" dirty="0">
                <a:solidFill>
                  <a:schemeClr val="accent2">
                    <a:lumMod val="50000"/>
                  </a:schemeClr>
                </a:solidFill>
              </a:rPr>
            </a:br>
            <a:r>
              <a:rPr lang="ru-RU" dirty="0">
                <a:solidFill>
                  <a:schemeClr val="accent2">
                    <a:lumMod val="50000"/>
                  </a:schemeClr>
                </a:solidFill>
              </a:rPr>
              <a:t>будьте</a:t>
            </a:r>
            <a:br>
              <a:rPr lang="ru-RU" dirty="0">
                <a:solidFill>
                  <a:schemeClr val="accent2">
                    <a:lumMod val="50000"/>
                  </a:schemeClr>
                </a:solidFill>
              </a:rPr>
            </a:br>
            <a:r>
              <a:rPr lang="ru-RU" dirty="0">
                <a:solidFill>
                  <a:schemeClr val="accent2">
                    <a:lumMod val="50000"/>
                  </a:schemeClr>
                </a:solidFill>
              </a:rPr>
              <a:t>достойны!</a:t>
            </a:r>
          </a:p>
          <a:p>
            <a:pPr marL="0" indent="0" algn="ctr">
              <a:buNone/>
            </a:pPr>
            <a:endParaRPr lang="ru-RU" dirty="0">
              <a:solidFill>
                <a:schemeClr val="accent2">
                  <a:lumMod val="50000"/>
                </a:schemeClr>
              </a:solidFill>
            </a:endParaRPr>
          </a:p>
          <a:p>
            <a:pPr marL="0" indent="0" algn="ctr">
              <a:buNone/>
            </a:pPr>
            <a:r>
              <a:rPr lang="ru-RU" dirty="0">
                <a:solidFill>
                  <a:schemeClr val="accent2">
                    <a:lumMod val="50000"/>
                  </a:schemeClr>
                </a:solidFill>
              </a:rPr>
              <a:t>Люди!</a:t>
            </a:r>
            <a:br>
              <a:rPr lang="ru-RU" dirty="0">
                <a:solidFill>
                  <a:schemeClr val="accent2">
                    <a:lumMod val="50000"/>
                  </a:schemeClr>
                </a:solidFill>
              </a:rPr>
            </a:br>
            <a:r>
              <a:rPr lang="ru-RU" dirty="0">
                <a:solidFill>
                  <a:schemeClr val="accent2">
                    <a:lumMod val="50000"/>
                  </a:schemeClr>
                </a:solidFill>
              </a:rPr>
              <a:t>Покуда сердца стучатся,—</a:t>
            </a:r>
            <a:br>
              <a:rPr lang="ru-RU" dirty="0">
                <a:solidFill>
                  <a:schemeClr val="accent2">
                    <a:lumMod val="50000"/>
                  </a:schemeClr>
                </a:solidFill>
              </a:rPr>
            </a:br>
            <a:r>
              <a:rPr lang="ru-RU" dirty="0">
                <a:solidFill>
                  <a:schemeClr val="accent2">
                    <a:lumMod val="50000"/>
                  </a:schemeClr>
                </a:solidFill>
              </a:rPr>
              <a:t>помните!</a:t>
            </a:r>
            <a:br>
              <a:rPr lang="ru-RU" dirty="0">
                <a:solidFill>
                  <a:schemeClr val="accent2">
                    <a:lumMod val="50000"/>
                  </a:schemeClr>
                </a:solidFill>
              </a:rPr>
            </a:br>
            <a:r>
              <a:rPr lang="ru-RU" dirty="0">
                <a:solidFill>
                  <a:schemeClr val="accent2">
                    <a:lumMod val="50000"/>
                  </a:schemeClr>
                </a:solidFill>
              </a:rPr>
              <a:t>Какою</a:t>
            </a:r>
            <a:br>
              <a:rPr lang="ru-RU" dirty="0">
                <a:solidFill>
                  <a:schemeClr val="accent2">
                    <a:lumMod val="50000"/>
                  </a:schemeClr>
                </a:solidFill>
              </a:rPr>
            </a:br>
            <a:r>
              <a:rPr lang="ru-RU" dirty="0">
                <a:solidFill>
                  <a:schemeClr val="accent2">
                    <a:lumMod val="50000"/>
                  </a:schemeClr>
                </a:solidFill>
              </a:rPr>
              <a:t>ценой</a:t>
            </a:r>
            <a:br>
              <a:rPr lang="ru-RU" dirty="0">
                <a:solidFill>
                  <a:schemeClr val="accent2">
                    <a:lumMod val="50000"/>
                  </a:schemeClr>
                </a:solidFill>
              </a:rPr>
            </a:br>
            <a:r>
              <a:rPr lang="ru-RU" dirty="0">
                <a:solidFill>
                  <a:schemeClr val="accent2">
                    <a:lumMod val="50000"/>
                  </a:schemeClr>
                </a:solidFill>
              </a:rPr>
              <a:t>завоевано счастье,—</a:t>
            </a:r>
            <a:br>
              <a:rPr lang="ru-RU" dirty="0">
                <a:solidFill>
                  <a:schemeClr val="accent2">
                    <a:lumMod val="50000"/>
                  </a:schemeClr>
                </a:solidFill>
              </a:rPr>
            </a:br>
            <a:r>
              <a:rPr lang="ru-RU" dirty="0">
                <a:solidFill>
                  <a:schemeClr val="accent2">
                    <a:lumMod val="50000"/>
                  </a:schemeClr>
                </a:solidFill>
              </a:rPr>
              <a:t>пожалуйста, помните!</a:t>
            </a:r>
          </a:p>
          <a:p>
            <a:endParaRPr lang="ru-RU" dirty="0">
              <a:solidFill>
                <a:schemeClr val="accent2">
                  <a:lumMod val="50000"/>
                </a:schemeClr>
              </a:solidFill>
            </a:endParaRPr>
          </a:p>
        </p:txBody>
      </p:sp>
      <p:sp>
        <p:nvSpPr>
          <p:cNvPr id="6" name="Объект 5"/>
          <p:cNvSpPr>
            <a:spLocks noGrp="1"/>
          </p:cNvSpPr>
          <p:nvPr>
            <p:ph sz="half" idx="2"/>
          </p:nvPr>
        </p:nvSpPr>
        <p:spPr>
          <a:xfrm>
            <a:off x="4644008" y="1268760"/>
            <a:ext cx="4038600" cy="5001419"/>
          </a:xfrm>
        </p:spPr>
        <p:txBody>
          <a:bodyPr>
            <a:normAutofit fontScale="40000" lnSpcReduction="20000"/>
          </a:bodyPr>
          <a:lstStyle/>
          <a:p>
            <a:pPr marL="0" indent="0" algn="ctr">
              <a:buNone/>
            </a:pPr>
            <a:r>
              <a:rPr lang="ru-RU" dirty="0">
                <a:solidFill>
                  <a:schemeClr val="accent2">
                    <a:lumMod val="50000"/>
                  </a:schemeClr>
                </a:solidFill>
              </a:rPr>
              <a:t>Песню свою отправляя в полет,—</a:t>
            </a:r>
            <a:br>
              <a:rPr lang="ru-RU" dirty="0">
                <a:solidFill>
                  <a:schemeClr val="accent2">
                    <a:lumMod val="50000"/>
                  </a:schemeClr>
                </a:solidFill>
              </a:rPr>
            </a:br>
            <a:r>
              <a:rPr lang="ru-RU" dirty="0">
                <a:solidFill>
                  <a:schemeClr val="accent2">
                    <a:lumMod val="50000"/>
                  </a:schemeClr>
                </a:solidFill>
              </a:rPr>
              <a:t>помните!</a:t>
            </a:r>
            <a:br>
              <a:rPr lang="ru-RU" dirty="0">
                <a:solidFill>
                  <a:schemeClr val="accent2">
                    <a:lumMod val="50000"/>
                  </a:schemeClr>
                </a:solidFill>
              </a:rPr>
            </a:br>
            <a:r>
              <a:rPr lang="ru-RU" dirty="0">
                <a:solidFill>
                  <a:schemeClr val="accent2">
                    <a:lumMod val="50000"/>
                  </a:schemeClr>
                </a:solidFill>
              </a:rPr>
              <a:t>О тех,</a:t>
            </a:r>
            <a:br>
              <a:rPr lang="ru-RU" dirty="0">
                <a:solidFill>
                  <a:schemeClr val="accent2">
                    <a:lumMod val="50000"/>
                  </a:schemeClr>
                </a:solidFill>
              </a:rPr>
            </a:br>
            <a:r>
              <a:rPr lang="ru-RU" dirty="0">
                <a:solidFill>
                  <a:schemeClr val="accent2">
                    <a:lumMod val="50000"/>
                  </a:schemeClr>
                </a:solidFill>
              </a:rPr>
              <a:t>кто уже никогда не споет,—</a:t>
            </a:r>
            <a:br>
              <a:rPr lang="ru-RU" dirty="0">
                <a:solidFill>
                  <a:schemeClr val="accent2">
                    <a:lumMod val="50000"/>
                  </a:schemeClr>
                </a:solidFill>
              </a:rPr>
            </a:br>
            <a:r>
              <a:rPr lang="ru-RU" dirty="0">
                <a:solidFill>
                  <a:schemeClr val="accent2">
                    <a:lumMod val="50000"/>
                  </a:schemeClr>
                </a:solidFill>
              </a:rPr>
              <a:t>помните!</a:t>
            </a:r>
          </a:p>
          <a:p>
            <a:pPr marL="0" indent="0" algn="ctr">
              <a:buNone/>
            </a:pPr>
            <a:endParaRPr lang="ru-RU" dirty="0">
              <a:solidFill>
                <a:schemeClr val="accent2">
                  <a:lumMod val="50000"/>
                </a:schemeClr>
              </a:solidFill>
            </a:endParaRPr>
          </a:p>
          <a:p>
            <a:pPr marL="0" indent="0" algn="ctr">
              <a:buNone/>
            </a:pPr>
            <a:r>
              <a:rPr lang="ru-RU" dirty="0">
                <a:solidFill>
                  <a:schemeClr val="accent2">
                    <a:lumMod val="50000"/>
                  </a:schemeClr>
                </a:solidFill>
              </a:rPr>
              <a:t>Детям своим расскажите о них,</a:t>
            </a:r>
            <a:br>
              <a:rPr lang="ru-RU" dirty="0">
                <a:solidFill>
                  <a:schemeClr val="accent2">
                    <a:lumMod val="50000"/>
                  </a:schemeClr>
                </a:solidFill>
              </a:rPr>
            </a:br>
            <a:r>
              <a:rPr lang="ru-RU" dirty="0">
                <a:solidFill>
                  <a:schemeClr val="accent2">
                    <a:lumMod val="50000"/>
                  </a:schemeClr>
                </a:solidFill>
              </a:rPr>
              <a:t>чтоб</a:t>
            </a:r>
            <a:br>
              <a:rPr lang="ru-RU" dirty="0">
                <a:solidFill>
                  <a:schemeClr val="accent2">
                    <a:lumMod val="50000"/>
                  </a:schemeClr>
                </a:solidFill>
              </a:rPr>
            </a:br>
            <a:r>
              <a:rPr lang="ru-RU" dirty="0">
                <a:solidFill>
                  <a:schemeClr val="accent2">
                    <a:lumMod val="50000"/>
                  </a:schemeClr>
                </a:solidFill>
              </a:rPr>
              <a:t>запомнили!</a:t>
            </a:r>
            <a:br>
              <a:rPr lang="ru-RU" dirty="0">
                <a:solidFill>
                  <a:schemeClr val="accent2">
                    <a:lumMod val="50000"/>
                  </a:schemeClr>
                </a:solidFill>
              </a:rPr>
            </a:br>
            <a:r>
              <a:rPr lang="ru-RU" dirty="0">
                <a:solidFill>
                  <a:schemeClr val="accent2">
                    <a:lumMod val="50000"/>
                  </a:schemeClr>
                </a:solidFill>
              </a:rPr>
              <a:t>Детям детей</a:t>
            </a:r>
            <a:br>
              <a:rPr lang="ru-RU" dirty="0">
                <a:solidFill>
                  <a:schemeClr val="accent2">
                    <a:lumMod val="50000"/>
                  </a:schemeClr>
                </a:solidFill>
              </a:rPr>
            </a:br>
            <a:r>
              <a:rPr lang="ru-RU" dirty="0">
                <a:solidFill>
                  <a:schemeClr val="accent2">
                    <a:lumMod val="50000"/>
                  </a:schemeClr>
                </a:solidFill>
              </a:rPr>
              <a:t>расскажите о них,</a:t>
            </a:r>
            <a:br>
              <a:rPr lang="ru-RU" dirty="0">
                <a:solidFill>
                  <a:schemeClr val="accent2">
                    <a:lumMod val="50000"/>
                  </a:schemeClr>
                </a:solidFill>
              </a:rPr>
            </a:br>
            <a:r>
              <a:rPr lang="ru-RU" dirty="0">
                <a:solidFill>
                  <a:schemeClr val="accent2">
                    <a:lumMod val="50000"/>
                  </a:schemeClr>
                </a:solidFill>
              </a:rPr>
              <a:t>чтобы тоже</a:t>
            </a:r>
            <a:br>
              <a:rPr lang="ru-RU" dirty="0">
                <a:solidFill>
                  <a:schemeClr val="accent2">
                    <a:lumMod val="50000"/>
                  </a:schemeClr>
                </a:solidFill>
              </a:rPr>
            </a:br>
            <a:r>
              <a:rPr lang="ru-RU" dirty="0">
                <a:solidFill>
                  <a:schemeClr val="accent2">
                    <a:lumMod val="50000"/>
                  </a:schemeClr>
                </a:solidFill>
              </a:rPr>
              <a:t>запомнили!</a:t>
            </a:r>
            <a:br>
              <a:rPr lang="ru-RU" dirty="0">
                <a:solidFill>
                  <a:schemeClr val="accent2">
                    <a:lumMod val="50000"/>
                  </a:schemeClr>
                </a:solidFill>
              </a:rPr>
            </a:br>
            <a:r>
              <a:rPr lang="ru-RU" dirty="0">
                <a:solidFill>
                  <a:schemeClr val="accent2">
                    <a:lumMod val="50000"/>
                  </a:schemeClr>
                </a:solidFill>
              </a:rPr>
              <a:t>Во все времена бессмертной Земли</a:t>
            </a:r>
            <a:br>
              <a:rPr lang="ru-RU" dirty="0">
                <a:solidFill>
                  <a:schemeClr val="accent2">
                    <a:lumMod val="50000"/>
                  </a:schemeClr>
                </a:solidFill>
              </a:rPr>
            </a:br>
            <a:r>
              <a:rPr lang="ru-RU" dirty="0">
                <a:solidFill>
                  <a:schemeClr val="accent2">
                    <a:lumMod val="50000"/>
                  </a:schemeClr>
                </a:solidFill>
              </a:rPr>
              <a:t>помните!</a:t>
            </a:r>
            <a:br>
              <a:rPr lang="ru-RU" dirty="0">
                <a:solidFill>
                  <a:schemeClr val="accent2">
                    <a:lumMod val="50000"/>
                  </a:schemeClr>
                </a:solidFill>
              </a:rPr>
            </a:br>
            <a:r>
              <a:rPr lang="ru-RU" dirty="0">
                <a:solidFill>
                  <a:schemeClr val="accent2">
                    <a:lumMod val="50000"/>
                  </a:schemeClr>
                </a:solidFill>
              </a:rPr>
              <a:t>К мерцающим звездам ведя корабли,—</a:t>
            </a:r>
            <a:br>
              <a:rPr lang="ru-RU" dirty="0">
                <a:solidFill>
                  <a:schemeClr val="accent2">
                    <a:lumMod val="50000"/>
                  </a:schemeClr>
                </a:solidFill>
              </a:rPr>
            </a:br>
            <a:r>
              <a:rPr lang="ru-RU" dirty="0">
                <a:solidFill>
                  <a:schemeClr val="accent2">
                    <a:lumMod val="50000"/>
                  </a:schemeClr>
                </a:solidFill>
              </a:rPr>
              <a:t>о погибших</a:t>
            </a:r>
            <a:br>
              <a:rPr lang="ru-RU" dirty="0">
                <a:solidFill>
                  <a:schemeClr val="accent2">
                    <a:lumMod val="50000"/>
                  </a:schemeClr>
                </a:solidFill>
              </a:rPr>
            </a:br>
            <a:r>
              <a:rPr lang="ru-RU" dirty="0">
                <a:solidFill>
                  <a:schemeClr val="accent2">
                    <a:lumMod val="50000"/>
                  </a:schemeClr>
                </a:solidFill>
              </a:rPr>
              <a:t>помните!</a:t>
            </a:r>
          </a:p>
          <a:p>
            <a:pPr marL="0" indent="0" algn="ctr">
              <a:buNone/>
            </a:pPr>
            <a:endParaRPr lang="ru-RU" dirty="0">
              <a:solidFill>
                <a:schemeClr val="accent2">
                  <a:lumMod val="50000"/>
                </a:schemeClr>
              </a:solidFill>
            </a:endParaRPr>
          </a:p>
          <a:p>
            <a:pPr marL="0" indent="0" algn="ctr">
              <a:buNone/>
            </a:pPr>
            <a:r>
              <a:rPr lang="ru-RU" dirty="0">
                <a:solidFill>
                  <a:schemeClr val="accent2">
                    <a:lumMod val="50000"/>
                  </a:schemeClr>
                </a:solidFill>
              </a:rPr>
              <a:t>Встречайте трепетную весну,</a:t>
            </a:r>
            <a:br>
              <a:rPr lang="ru-RU" dirty="0">
                <a:solidFill>
                  <a:schemeClr val="accent2">
                    <a:lumMod val="50000"/>
                  </a:schemeClr>
                </a:solidFill>
              </a:rPr>
            </a:br>
            <a:r>
              <a:rPr lang="ru-RU" dirty="0">
                <a:solidFill>
                  <a:schemeClr val="accent2">
                    <a:lumMod val="50000"/>
                  </a:schemeClr>
                </a:solidFill>
              </a:rPr>
              <a:t>люди Земли.</a:t>
            </a:r>
            <a:br>
              <a:rPr lang="ru-RU" dirty="0">
                <a:solidFill>
                  <a:schemeClr val="accent2">
                    <a:lumMod val="50000"/>
                  </a:schemeClr>
                </a:solidFill>
              </a:rPr>
            </a:br>
            <a:r>
              <a:rPr lang="ru-RU" dirty="0">
                <a:solidFill>
                  <a:schemeClr val="accent2">
                    <a:lumMod val="50000"/>
                  </a:schemeClr>
                </a:solidFill>
              </a:rPr>
              <a:t>Убейте войну,</a:t>
            </a:r>
            <a:br>
              <a:rPr lang="ru-RU" dirty="0">
                <a:solidFill>
                  <a:schemeClr val="accent2">
                    <a:lumMod val="50000"/>
                  </a:schemeClr>
                </a:solidFill>
              </a:rPr>
            </a:br>
            <a:r>
              <a:rPr lang="ru-RU" dirty="0">
                <a:solidFill>
                  <a:schemeClr val="accent2">
                    <a:lumMod val="50000"/>
                  </a:schemeClr>
                </a:solidFill>
              </a:rPr>
              <a:t>прокляните</a:t>
            </a:r>
            <a:br>
              <a:rPr lang="ru-RU" dirty="0">
                <a:solidFill>
                  <a:schemeClr val="accent2">
                    <a:lumMod val="50000"/>
                  </a:schemeClr>
                </a:solidFill>
              </a:rPr>
            </a:br>
            <a:r>
              <a:rPr lang="ru-RU" dirty="0">
                <a:solidFill>
                  <a:schemeClr val="accent2">
                    <a:lumMod val="50000"/>
                  </a:schemeClr>
                </a:solidFill>
              </a:rPr>
              <a:t>войну,</a:t>
            </a:r>
            <a:br>
              <a:rPr lang="ru-RU" dirty="0">
                <a:solidFill>
                  <a:schemeClr val="accent2">
                    <a:lumMod val="50000"/>
                  </a:schemeClr>
                </a:solidFill>
              </a:rPr>
            </a:br>
            <a:r>
              <a:rPr lang="ru-RU" dirty="0">
                <a:solidFill>
                  <a:schemeClr val="accent2">
                    <a:lumMod val="50000"/>
                  </a:schemeClr>
                </a:solidFill>
              </a:rPr>
              <a:t>люди Земли!</a:t>
            </a:r>
          </a:p>
          <a:p>
            <a:pPr marL="0" indent="0" algn="ctr">
              <a:buNone/>
            </a:pPr>
            <a:endParaRPr lang="ru-RU" dirty="0">
              <a:solidFill>
                <a:schemeClr val="accent2">
                  <a:lumMod val="50000"/>
                </a:schemeClr>
              </a:solidFill>
            </a:endParaRPr>
          </a:p>
          <a:p>
            <a:pPr marL="0" indent="0" algn="ctr">
              <a:buNone/>
            </a:pPr>
            <a:r>
              <a:rPr lang="ru-RU" dirty="0">
                <a:solidFill>
                  <a:schemeClr val="accent2">
                    <a:lumMod val="50000"/>
                  </a:schemeClr>
                </a:solidFill>
              </a:rPr>
              <a:t>Мечту пронесите через года</a:t>
            </a:r>
            <a:br>
              <a:rPr lang="ru-RU" dirty="0">
                <a:solidFill>
                  <a:schemeClr val="accent2">
                    <a:lumMod val="50000"/>
                  </a:schemeClr>
                </a:solidFill>
              </a:rPr>
            </a:br>
            <a:r>
              <a:rPr lang="ru-RU" dirty="0">
                <a:solidFill>
                  <a:schemeClr val="accent2">
                    <a:lumMod val="50000"/>
                  </a:schemeClr>
                </a:solidFill>
              </a:rPr>
              <a:t>и жизнью</a:t>
            </a:r>
            <a:br>
              <a:rPr lang="ru-RU" dirty="0">
                <a:solidFill>
                  <a:schemeClr val="accent2">
                    <a:lumMod val="50000"/>
                  </a:schemeClr>
                </a:solidFill>
              </a:rPr>
            </a:br>
            <a:r>
              <a:rPr lang="ru-RU" dirty="0">
                <a:solidFill>
                  <a:schemeClr val="accent2">
                    <a:lumMod val="50000"/>
                  </a:schemeClr>
                </a:solidFill>
              </a:rPr>
              <a:t>наполните!..</a:t>
            </a:r>
            <a:br>
              <a:rPr lang="ru-RU" dirty="0">
                <a:solidFill>
                  <a:schemeClr val="accent2">
                    <a:lumMod val="50000"/>
                  </a:schemeClr>
                </a:solidFill>
              </a:rPr>
            </a:br>
            <a:r>
              <a:rPr lang="ru-RU" dirty="0">
                <a:solidFill>
                  <a:schemeClr val="accent2">
                    <a:lumMod val="50000"/>
                  </a:schemeClr>
                </a:solidFill>
              </a:rPr>
              <a:t>Но о тех,</a:t>
            </a:r>
            <a:br>
              <a:rPr lang="ru-RU" dirty="0">
                <a:solidFill>
                  <a:schemeClr val="accent2">
                    <a:lumMod val="50000"/>
                  </a:schemeClr>
                </a:solidFill>
              </a:rPr>
            </a:br>
            <a:r>
              <a:rPr lang="ru-RU" dirty="0">
                <a:solidFill>
                  <a:schemeClr val="accent2">
                    <a:lumMod val="50000"/>
                  </a:schemeClr>
                </a:solidFill>
              </a:rPr>
              <a:t>кто уже не придет никогда,—</a:t>
            </a:r>
            <a:br>
              <a:rPr lang="ru-RU" dirty="0">
                <a:solidFill>
                  <a:schemeClr val="accent2">
                    <a:lumMod val="50000"/>
                  </a:schemeClr>
                </a:solidFill>
              </a:rPr>
            </a:br>
            <a:r>
              <a:rPr lang="ru-RU" dirty="0">
                <a:solidFill>
                  <a:schemeClr val="accent2">
                    <a:lumMod val="50000"/>
                  </a:schemeClr>
                </a:solidFill>
              </a:rPr>
              <a:t>заклинаю,—</a:t>
            </a:r>
            <a:br>
              <a:rPr lang="ru-RU" dirty="0">
                <a:solidFill>
                  <a:schemeClr val="accent2">
                    <a:lumMod val="50000"/>
                  </a:schemeClr>
                </a:solidFill>
              </a:rPr>
            </a:br>
            <a:r>
              <a:rPr lang="ru-RU" dirty="0">
                <a:solidFill>
                  <a:schemeClr val="accent2">
                    <a:lumMod val="50000"/>
                  </a:schemeClr>
                </a:solidFill>
              </a:rPr>
              <a:t>помните!</a:t>
            </a:r>
          </a:p>
          <a:p>
            <a:endParaRPr lang="ru-RU" dirty="0">
              <a:solidFill>
                <a:schemeClr val="accent2">
                  <a:lumMod val="50000"/>
                </a:schemeClr>
              </a:solidFill>
            </a:endParaRPr>
          </a:p>
        </p:txBody>
      </p:sp>
    </p:spTree>
    <p:extLst>
      <p:ext uri="{BB962C8B-B14F-4D97-AF65-F5344CB8AC3E}">
        <p14:creationId xmlns:p14="http://schemas.microsoft.com/office/powerpoint/2010/main" val="355945460"/>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4499992" y="404664"/>
            <a:ext cx="4388296" cy="6048672"/>
          </a:xfrm>
        </p:spPr>
        <p:txBody>
          <a:bodyPr>
            <a:normAutofit fontScale="25000" lnSpcReduction="20000"/>
          </a:bodyPr>
          <a:lstStyle/>
          <a:p>
            <a:pPr marL="0" indent="0" algn="ctr">
              <a:buNone/>
            </a:pPr>
            <a:r>
              <a:rPr lang="ru-RU" sz="5600" b="1" dirty="0">
                <a:solidFill>
                  <a:schemeClr val="accent2">
                    <a:lumMod val="50000"/>
                  </a:schemeClr>
                </a:solidFill>
                <a:latin typeface="Times New Roman" panose="02020603050405020304" pitchFamily="18" charset="0"/>
                <a:cs typeface="Times New Roman" panose="02020603050405020304" pitchFamily="18" charset="0"/>
              </a:rPr>
              <a:t>Берман Фишель Абрамович (1918-1993)</a:t>
            </a:r>
          </a:p>
          <a:p>
            <a:pPr marL="0" indent="0">
              <a:buNone/>
            </a:pPr>
            <a:r>
              <a:rPr lang="ru-RU"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just">
              <a:buNone/>
            </a:pPr>
            <a:r>
              <a:rPr lang="ru-RU" sz="4400" dirty="0">
                <a:solidFill>
                  <a:schemeClr val="accent2">
                    <a:lumMod val="50000"/>
                  </a:schemeClr>
                </a:solidFill>
                <a:latin typeface="Times New Roman" panose="02020603050405020304" pitchFamily="18" charset="0"/>
                <a:cs typeface="Times New Roman" panose="02020603050405020304" pitchFamily="18" charset="0"/>
              </a:rPr>
              <a:t>Берман Фишель Абрамович родился в Иркутске в 1918 году, где первые пять лет учился в еврейской школе, а затем окончил среднюю школу. Когда ему исполнилось 17 лет, началась его трудовая деятельность. В 1935 году он устроился учеником слесаря на Иркутский авиационный завод. С юных лет активный, общительный, доброжелательный юноша обращал на себя внимание как перспективный сотрудник, и в 1936 году его пригласили на работу в уголовный розыск Иркутского управления внутренних дел на транспорте. Здесь он проработал до 1952 года. Женился, в семье родилось двое сыновей.</a:t>
            </a:r>
          </a:p>
          <a:p>
            <a:pPr marL="0" indent="0" algn="just">
              <a:buNone/>
            </a:pPr>
            <a:r>
              <a:rPr lang="ru-RU" sz="4400" dirty="0">
                <a:solidFill>
                  <a:schemeClr val="accent2">
                    <a:lumMod val="50000"/>
                  </a:schemeClr>
                </a:solidFill>
                <a:latin typeface="Times New Roman" panose="02020603050405020304" pitchFamily="18" charset="0"/>
                <a:cs typeface="Times New Roman" panose="02020603050405020304" pitchFamily="18" charset="0"/>
              </a:rPr>
              <a:t>В 1943 году был принят в члены КПСС, а в 1944 году участвовал в военных действиях, был ранен, получил инвалидность 2-й группы и после лечения (фото в Крыму, 1945) возвратился в уголовный розыск. Награжден медалью «За боевые заслуги» и другими наградами.</a:t>
            </a:r>
          </a:p>
          <a:p>
            <a:pPr marL="0" indent="0" algn="just">
              <a:buNone/>
            </a:pPr>
            <a:r>
              <a:rPr lang="ru-RU" sz="4400" dirty="0">
                <a:solidFill>
                  <a:schemeClr val="accent2">
                    <a:lumMod val="50000"/>
                  </a:schemeClr>
                </a:solidFill>
                <a:latin typeface="Times New Roman" panose="02020603050405020304" pitchFamily="18" charset="0"/>
                <a:cs typeface="Times New Roman" panose="02020603050405020304" pitchFamily="18" charset="0"/>
              </a:rPr>
              <a:t>Однако в конце 40-х – начале 50-х годов в стране начались массовые «партийные чистки», под которые он попал, как и многие его коллеги. В 1952 году его уволили из МВД. Будучи членом партии с девятилетним стажем, он обращался с жалобой в ЦК КПСС, но, как это обычно случалось в те годы, безуспешно. В течение следующих шести лет работал в артели инвалидов Иркутской области.</a:t>
            </a:r>
          </a:p>
          <a:p>
            <a:pPr marL="0" indent="0" algn="just">
              <a:buNone/>
            </a:pPr>
            <a:r>
              <a:rPr lang="ru-RU" sz="4400" dirty="0">
                <a:solidFill>
                  <a:schemeClr val="accent2">
                    <a:lumMod val="50000"/>
                  </a:schemeClr>
                </a:solidFill>
                <a:latin typeface="Times New Roman" panose="02020603050405020304" pitchFamily="18" charset="0"/>
                <a:cs typeface="Times New Roman" panose="02020603050405020304" pitchFamily="18" charset="0"/>
              </a:rPr>
              <a:t>Политическая ситуация в стране постепенно менялась, и в 1958 году горком партии направил его на Иркутский асфальтобетонный завод, где работали, в том числе, условно-досрочно освобожденные. Здесь в качестве заместителя директора он проработал до 1967 года. Завод был переведен в город </a:t>
            </a:r>
            <a:r>
              <a:rPr lang="ru-RU" sz="4400" dirty="0" err="1">
                <a:solidFill>
                  <a:schemeClr val="accent2">
                    <a:lumMod val="50000"/>
                  </a:schemeClr>
                </a:solidFill>
                <a:latin typeface="Times New Roman" panose="02020603050405020304" pitchFamily="18" charset="0"/>
                <a:cs typeface="Times New Roman" panose="02020603050405020304" pitchFamily="18" charset="0"/>
              </a:rPr>
              <a:t>Шелехов</a:t>
            </a:r>
            <a:r>
              <a:rPr lang="ru-RU" sz="4400" dirty="0">
                <a:solidFill>
                  <a:schemeClr val="accent2">
                    <a:lumMod val="50000"/>
                  </a:schemeClr>
                </a:solidFill>
                <a:latin typeface="Times New Roman" panose="02020603050405020304" pitchFamily="18" charset="0"/>
                <a:cs typeface="Times New Roman" panose="02020603050405020304" pitchFamily="18" charset="0"/>
              </a:rPr>
              <a:t>, а ему предложили работу в Иркутске в пуско-наладочном Управлении треста «</a:t>
            </a:r>
            <a:r>
              <a:rPr lang="ru-RU" sz="4400" dirty="0" err="1">
                <a:solidFill>
                  <a:schemeClr val="accent2">
                    <a:lumMod val="50000"/>
                  </a:schemeClr>
                </a:solidFill>
                <a:latin typeface="Times New Roman" panose="02020603050405020304" pitchFamily="18" charset="0"/>
                <a:cs typeface="Times New Roman" panose="02020603050405020304" pitchFamily="18" charset="0"/>
              </a:rPr>
              <a:t>Иркутскэлектромонтажстрой</a:t>
            </a:r>
            <a:r>
              <a:rPr lang="ru-RU" sz="4400" dirty="0">
                <a:solidFill>
                  <a:schemeClr val="accent2">
                    <a:lumMod val="50000"/>
                  </a:schemeClr>
                </a:solidFill>
                <a:latin typeface="Times New Roman" panose="02020603050405020304" pitchFamily="18" charset="0"/>
                <a:cs typeface="Times New Roman" panose="02020603050405020304" pitchFamily="18" charset="0"/>
              </a:rPr>
              <a:t>», которое обеспечивало монтаж электрооборудования на оборонных предприятиях, где он в качестве заместителя начальника Управления проработал до выхода на пенсию в 1985 году.</a:t>
            </a:r>
          </a:p>
          <a:p>
            <a:pPr marL="0" indent="0" algn="just">
              <a:buNone/>
            </a:pPr>
            <a:r>
              <a:rPr lang="ru-RU" sz="4400" dirty="0">
                <a:solidFill>
                  <a:schemeClr val="accent2">
                    <a:lumMod val="50000"/>
                  </a:schemeClr>
                </a:solidFill>
                <a:latin typeface="Times New Roman" panose="02020603050405020304" pitchFamily="18" charset="0"/>
                <a:cs typeface="Times New Roman" panose="02020603050405020304" pitchFamily="18" charset="0"/>
              </a:rPr>
              <a:t>Фишель Абрамович, наряду с основной работой, занимался активной общественной деятельностью и долгие годы был судьей республиканской категории по боксу, вплоть до своего безвременного ухода из жизни в 1993 году.</a:t>
            </a:r>
          </a:p>
          <a:p>
            <a:pPr marL="0" indent="0" algn="just">
              <a:buNone/>
            </a:pPr>
            <a:endParaRPr lang="ru-RU" sz="44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r">
              <a:buNone/>
            </a:pPr>
            <a:r>
              <a:rPr lang="ru-RU" sz="4400" i="1" dirty="0">
                <a:solidFill>
                  <a:schemeClr val="accent2">
                    <a:lumMod val="50000"/>
                  </a:schemeClr>
                </a:solidFill>
                <a:latin typeface="Times New Roman" panose="02020603050405020304" pitchFamily="18" charset="0"/>
                <a:cs typeface="Times New Roman" panose="02020603050405020304" pitchFamily="18" charset="0"/>
              </a:rPr>
              <a:t>Главный научный сотрудник лаборатории </a:t>
            </a:r>
            <a:br>
              <a:rPr lang="ru-RU" sz="4400" i="1" dirty="0">
                <a:solidFill>
                  <a:schemeClr val="accent2">
                    <a:lumMod val="50000"/>
                  </a:schemeClr>
                </a:solidFill>
                <a:latin typeface="Times New Roman" panose="02020603050405020304" pitchFamily="18" charset="0"/>
                <a:cs typeface="Times New Roman" panose="02020603050405020304" pitchFamily="18" charset="0"/>
              </a:rPr>
            </a:br>
            <a:r>
              <a:rPr lang="ru-RU" sz="4400" i="1" dirty="0">
                <a:solidFill>
                  <a:schemeClr val="accent2">
                    <a:lumMod val="50000"/>
                  </a:schemeClr>
                </a:solidFill>
                <a:latin typeface="Times New Roman" panose="02020603050405020304" pitchFamily="18" charset="0"/>
                <a:cs typeface="Times New Roman" panose="02020603050405020304" pitchFamily="18" charset="0"/>
              </a:rPr>
              <a:t>информационно-телекоммуникационных технологий </a:t>
            </a:r>
            <a:br>
              <a:rPr lang="ru-RU" sz="4400" i="1" dirty="0">
                <a:solidFill>
                  <a:schemeClr val="accent2">
                    <a:lumMod val="50000"/>
                  </a:schemeClr>
                </a:solidFill>
                <a:latin typeface="Times New Roman" panose="02020603050405020304" pitchFamily="18" charset="0"/>
                <a:cs typeface="Times New Roman" panose="02020603050405020304" pitchFamily="18" charset="0"/>
              </a:rPr>
            </a:br>
            <a:r>
              <a:rPr lang="ru-RU" sz="4400" i="1" dirty="0">
                <a:solidFill>
                  <a:schemeClr val="accent2">
                    <a:lumMod val="50000"/>
                  </a:schemeClr>
                </a:solidFill>
                <a:latin typeface="Times New Roman" panose="02020603050405020304" pitchFamily="18" charset="0"/>
                <a:cs typeface="Times New Roman" panose="02020603050405020304" pitchFamily="18" charset="0"/>
              </a:rPr>
              <a:t>исследования техногенной безопасности ИДСТУ СО РАН</a:t>
            </a:r>
            <a:br>
              <a:rPr lang="ru-RU" sz="4400" i="1" dirty="0">
                <a:solidFill>
                  <a:schemeClr val="accent2">
                    <a:lumMod val="50000"/>
                  </a:schemeClr>
                </a:solidFill>
                <a:latin typeface="Times New Roman" panose="02020603050405020304" pitchFamily="18" charset="0"/>
                <a:cs typeface="Times New Roman" panose="02020603050405020304" pitchFamily="18" charset="0"/>
              </a:rPr>
            </a:br>
            <a:r>
              <a:rPr lang="ru-RU" sz="4400" i="1" dirty="0">
                <a:solidFill>
                  <a:schemeClr val="accent2">
                    <a:lumMod val="50000"/>
                  </a:schemeClr>
                </a:solidFill>
                <a:latin typeface="Times New Roman" panose="02020603050405020304" pitchFamily="18" charset="0"/>
                <a:cs typeface="Times New Roman" panose="02020603050405020304" pitchFamily="18" charset="0"/>
              </a:rPr>
              <a:t>доктор технических наук Александр </a:t>
            </a:r>
            <a:r>
              <a:rPr lang="ru-RU" sz="4400" i="1" dirty="0" err="1">
                <a:solidFill>
                  <a:schemeClr val="accent2">
                    <a:lumMod val="50000"/>
                  </a:schemeClr>
                </a:solidFill>
                <a:latin typeface="Times New Roman" panose="02020603050405020304" pitchFamily="18" charset="0"/>
                <a:cs typeface="Times New Roman" panose="02020603050405020304" pitchFamily="18" charset="0"/>
              </a:rPr>
              <a:t>Фишелевич</a:t>
            </a:r>
            <a:r>
              <a:rPr lang="ru-RU" sz="4400" i="1" dirty="0">
                <a:solidFill>
                  <a:schemeClr val="accent2">
                    <a:lumMod val="50000"/>
                  </a:schemeClr>
                </a:solidFill>
                <a:latin typeface="Times New Roman" panose="02020603050405020304" pitchFamily="18" charset="0"/>
                <a:cs typeface="Times New Roman" panose="02020603050405020304" pitchFamily="18" charset="0"/>
              </a:rPr>
              <a:t> Берман</a:t>
            </a:r>
          </a:p>
          <a:p>
            <a:pPr marL="0" indent="0">
              <a:buNone/>
            </a:pPr>
            <a:endParaRPr lang="ru-RU"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1026" name="Picture 2" descr="C:\Users\User\Downloads\Re_ Книга памяти\Берман Ф.А.-1985..jpeg"/>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1710" b="1467"/>
          <a:stretch/>
        </p:blipFill>
        <p:spPr bwMode="auto">
          <a:xfrm>
            <a:off x="755576" y="526817"/>
            <a:ext cx="2767071" cy="3622263"/>
          </a:xfrm>
          <a:prstGeom prst="rect">
            <a:avLst/>
          </a:prstGeom>
          <a:noFill/>
          <a:effectLst>
            <a:outerShdw blurRad="609600" dir="5400000" sx="110000" sy="110000" algn="ctr" rotWithShape="0">
              <a:srgbClr val="000000">
                <a:alpha val="52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User\Downloads\Берман А.Ф. с костылями.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4509120"/>
            <a:ext cx="2784711" cy="1806229"/>
          </a:xfrm>
          <a:prstGeom prst="rect">
            <a:avLst/>
          </a:prstGeom>
          <a:noFill/>
          <a:effectLst>
            <a:outerShdw blurRad="939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923079"/>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4648200" y="404664"/>
            <a:ext cx="4388296" cy="5721499"/>
          </a:xfrm>
        </p:spPr>
        <p:txBody>
          <a:bodyPr>
            <a:normAutofit fontScale="40000" lnSpcReduction="20000"/>
          </a:bodyPr>
          <a:lstStyle/>
          <a:p>
            <a:pPr marL="0" indent="0" algn="ctr">
              <a:buNone/>
            </a:pPr>
            <a:endParaRPr lang="ru-RU" b="1"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ctr">
              <a:buNone/>
            </a:pPr>
            <a:r>
              <a:rPr lang="ru-RU" sz="4500" b="1" dirty="0" err="1">
                <a:solidFill>
                  <a:schemeClr val="accent2">
                    <a:lumMod val="50000"/>
                  </a:schemeClr>
                </a:solidFill>
                <a:latin typeface="Times New Roman" panose="02020603050405020304" pitchFamily="18" charset="0"/>
                <a:cs typeface="Times New Roman" panose="02020603050405020304" pitchFamily="18" charset="0"/>
              </a:rPr>
              <a:t>Буторин</a:t>
            </a:r>
            <a:r>
              <a:rPr lang="ru-RU" sz="4500" b="1" dirty="0">
                <a:solidFill>
                  <a:schemeClr val="accent2">
                    <a:lumMod val="50000"/>
                  </a:schemeClr>
                </a:solidFill>
                <a:latin typeface="Times New Roman" panose="02020603050405020304" pitchFamily="18" charset="0"/>
                <a:cs typeface="Times New Roman" panose="02020603050405020304" pitchFamily="18" charset="0"/>
              </a:rPr>
              <a:t> Павел Григорьевич</a:t>
            </a:r>
            <a:endParaRPr lang="ru-RU" sz="45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ctr">
              <a:buNone/>
            </a:pPr>
            <a:r>
              <a:rPr lang="ru-RU" sz="4500" b="1" dirty="0">
                <a:solidFill>
                  <a:schemeClr val="accent2">
                    <a:lumMod val="50000"/>
                  </a:schemeClr>
                </a:solidFill>
                <a:latin typeface="Times New Roman" panose="02020603050405020304" pitchFamily="18" charset="0"/>
                <a:cs typeface="Times New Roman" panose="02020603050405020304" pitchFamily="18" charset="0"/>
              </a:rPr>
              <a:t>(1924-1996)</a:t>
            </a:r>
          </a:p>
          <a:p>
            <a:pPr marL="0" indent="0">
              <a:buNone/>
            </a:pPr>
            <a:endParaRPr lang="ru-RU" sz="36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3600" dirty="0">
                <a:solidFill>
                  <a:schemeClr val="accent2">
                    <a:lumMod val="50000"/>
                  </a:schemeClr>
                </a:solidFill>
                <a:latin typeface="Times New Roman" panose="02020603050405020304" pitchFamily="18" charset="0"/>
                <a:cs typeface="Times New Roman" panose="02020603050405020304" pitchFamily="18" charset="0"/>
              </a:rPr>
              <a:t>Мой дядя, старший брат моего отца, </a:t>
            </a:r>
            <a:r>
              <a:rPr lang="ru-RU" sz="3600" dirty="0" err="1">
                <a:solidFill>
                  <a:schemeClr val="accent2">
                    <a:lumMod val="50000"/>
                  </a:schemeClr>
                </a:solidFill>
                <a:latin typeface="Times New Roman" panose="02020603050405020304" pitchFamily="18" charset="0"/>
                <a:cs typeface="Times New Roman" panose="02020603050405020304" pitchFamily="18" charset="0"/>
              </a:rPr>
              <a:t>Буторин</a:t>
            </a:r>
            <a:r>
              <a:rPr lang="ru-RU" sz="3600" dirty="0">
                <a:solidFill>
                  <a:schemeClr val="accent2">
                    <a:lumMod val="50000"/>
                  </a:schemeClr>
                </a:solidFill>
                <a:latin typeface="Times New Roman" panose="02020603050405020304" pitchFamily="18" charset="0"/>
                <a:cs typeface="Times New Roman" panose="02020603050405020304" pitchFamily="18" charset="0"/>
              </a:rPr>
              <a:t> Павел Григорьевич родился и жил недалеко от села </a:t>
            </a:r>
            <a:r>
              <a:rPr lang="ru-RU" sz="3600" dirty="0" err="1">
                <a:solidFill>
                  <a:schemeClr val="accent2">
                    <a:lumMod val="50000"/>
                  </a:schemeClr>
                </a:solidFill>
                <a:latin typeface="Times New Roman" panose="02020603050405020304" pitchFamily="18" charset="0"/>
                <a:cs typeface="Times New Roman" panose="02020603050405020304" pitchFamily="18" charset="0"/>
              </a:rPr>
              <a:t>Верхоленск</a:t>
            </a:r>
            <a:r>
              <a:rPr lang="ru-RU" sz="3600" dirty="0">
                <a:solidFill>
                  <a:schemeClr val="accent2">
                    <a:lumMod val="50000"/>
                  </a:schemeClr>
                </a:solidFill>
                <a:latin typeface="Times New Roman" panose="02020603050405020304" pitchFamily="18" charset="0"/>
                <a:cs typeface="Times New Roman" panose="02020603050405020304" pitchFamily="18" charset="0"/>
              </a:rPr>
              <a:t> в деревне Толмачево </a:t>
            </a:r>
            <a:r>
              <a:rPr lang="ru-RU" sz="3600" dirty="0" err="1">
                <a:solidFill>
                  <a:schemeClr val="accent2">
                    <a:lumMod val="50000"/>
                  </a:schemeClr>
                </a:solidFill>
                <a:latin typeface="Times New Roman" panose="02020603050405020304" pitchFamily="18" charset="0"/>
                <a:cs typeface="Times New Roman" panose="02020603050405020304" pitchFamily="18" charset="0"/>
              </a:rPr>
              <a:t>Качугского</a:t>
            </a:r>
            <a:r>
              <a:rPr lang="ru-RU" sz="3600" dirty="0">
                <a:solidFill>
                  <a:schemeClr val="accent2">
                    <a:lumMod val="50000"/>
                  </a:schemeClr>
                </a:solidFill>
                <a:latin typeface="Times New Roman" panose="02020603050405020304" pitchFamily="18" charset="0"/>
                <a:cs typeface="Times New Roman" panose="02020603050405020304" pitchFamily="18" charset="0"/>
              </a:rPr>
              <a:t> района Иркутской области. В начале Великой Отечественной войны ушел защищать Родину. Был награжден Орденом Отечественной войны II степени.</a:t>
            </a:r>
          </a:p>
          <a:p>
            <a:pPr marL="0" indent="0" algn="just">
              <a:buNone/>
            </a:pPr>
            <a:endParaRPr lang="ru-RU" sz="36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3600" dirty="0">
                <a:solidFill>
                  <a:schemeClr val="accent2">
                    <a:lumMod val="50000"/>
                  </a:schemeClr>
                </a:solidFill>
                <a:latin typeface="Times New Roman" panose="02020603050405020304" pitchFamily="18" charset="0"/>
                <a:cs typeface="Times New Roman" panose="02020603050405020304" pitchFamily="18" charset="0"/>
              </a:rPr>
              <a:t>О войне дядя Паша нам — детям и племянникам — почти не рассказывал. После войны трудился в колхозе трактористом, был очень добрым человеком.</a:t>
            </a:r>
          </a:p>
          <a:p>
            <a:pPr marL="0" indent="0" algn="just">
              <a:buNone/>
            </a:pPr>
            <a:endParaRPr lang="ru-RU" sz="36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3600" dirty="0">
                <a:solidFill>
                  <a:schemeClr val="accent2">
                    <a:lumMod val="50000"/>
                  </a:schemeClr>
                </a:solidFill>
                <a:latin typeface="Times New Roman" panose="02020603050405020304" pitchFamily="18" charset="0"/>
                <a:cs typeface="Times New Roman" panose="02020603050405020304" pitchFamily="18" charset="0"/>
              </a:rPr>
              <a:t>Я его хорошо помню из своего детства, когда гостила у бабушки и дяди в деревне — он водил нас на реку </a:t>
            </a:r>
            <a:r>
              <a:rPr lang="ru-RU" sz="3600" dirty="0" err="1">
                <a:solidFill>
                  <a:schemeClr val="accent2">
                    <a:lumMod val="50000"/>
                  </a:schemeClr>
                </a:solidFill>
                <a:latin typeface="Times New Roman" panose="02020603050405020304" pitchFamily="18" charset="0"/>
                <a:cs typeface="Times New Roman" panose="02020603050405020304" pitchFamily="18" charset="0"/>
              </a:rPr>
              <a:t>Куленга</a:t>
            </a:r>
            <a:r>
              <a:rPr lang="ru-RU" sz="3600" dirty="0">
                <a:solidFill>
                  <a:schemeClr val="accent2">
                    <a:lumMod val="50000"/>
                  </a:schemeClr>
                </a:solidFill>
                <a:latin typeface="Times New Roman" panose="02020603050405020304" pitchFamily="18" charset="0"/>
                <a:cs typeface="Times New Roman" panose="02020603050405020304" pitchFamily="18" charset="0"/>
              </a:rPr>
              <a:t>, которая впадает в реку Лена, и показывал, как ставят верши для ловли рыбы, учил ездить верхом на лошади.</a:t>
            </a:r>
          </a:p>
          <a:p>
            <a:pPr marL="0" indent="0" algn="just">
              <a:buNone/>
            </a:pPr>
            <a:r>
              <a:rPr lang="ru-RU" sz="36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just">
              <a:buNone/>
            </a:pPr>
            <a:r>
              <a:rPr lang="ru-RU" sz="3600" dirty="0">
                <a:solidFill>
                  <a:schemeClr val="accent2">
                    <a:lumMod val="50000"/>
                  </a:schemeClr>
                </a:solidFill>
                <a:latin typeface="Times New Roman" panose="02020603050405020304" pitchFamily="18" charset="0"/>
                <a:cs typeface="Times New Roman" panose="02020603050405020304" pitchFamily="18" charset="0"/>
              </a:rPr>
              <a:t>А мы-то в детстве и не задумывались, что вот такие трудолюбивые, добродетельные люди победили врага в мае 1945 года!</a:t>
            </a:r>
          </a:p>
          <a:p>
            <a:pPr marL="0" indent="0">
              <a:buNone/>
            </a:pPr>
            <a:r>
              <a:rPr lang="ru-RU" sz="3600" i="1" dirty="0">
                <a:solidFill>
                  <a:schemeClr val="accent2">
                    <a:lumMod val="50000"/>
                  </a:schemeClr>
                </a:solidFill>
                <a:latin typeface="Times New Roman" panose="02020603050405020304" pitchFamily="18" charset="0"/>
                <a:cs typeface="Times New Roman" panose="02020603050405020304" pitchFamily="18" charset="0"/>
              </a:rPr>
              <a:t> </a:t>
            </a:r>
            <a:endParaRPr lang="ru-RU" sz="36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r">
              <a:buNone/>
            </a:pPr>
            <a:r>
              <a:rPr lang="ru-RU" sz="3600" i="1" dirty="0">
                <a:solidFill>
                  <a:schemeClr val="accent2">
                    <a:lumMod val="50000"/>
                  </a:schemeClr>
                </a:solidFill>
                <a:latin typeface="Times New Roman" panose="02020603050405020304" pitchFamily="18" charset="0"/>
                <a:cs typeface="Times New Roman" panose="02020603050405020304" pitchFamily="18" charset="0"/>
              </a:rPr>
              <a:t>Программист отдела делопроизводства</a:t>
            </a:r>
            <a:br>
              <a:rPr lang="ru-RU" sz="3600" i="1" dirty="0">
                <a:solidFill>
                  <a:schemeClr val="accent2">
                    <a:lumMod val="50000"/>
                  </a:schemeClr>
                </a:solidFill>
                <a:latin typeface="Times New Roman" panose="02020603050405020304" pitchFamily="18" charset="0"/>
                <a:cs typeface="Times New Roman" panose="02020603050405020304" pitchFamily="18" charset="0"/>
              </a:rPr>
            </a:br>
            <a:r>
              <a:rPr lang="ru-RU" sz="3600" i="1" dirty="0">
                <a:solidFill>
                  <a:schemeClr val="accent2">
                    <a:lumMod val="50000"/>
                  </a:schemeClr>
                </a:solidFill>
                <a:latin typeface="Times New Roman" panose="02020603050405020304" pitchFamily="18" charset="0"/>
                <a:cs typeface="Times New Roman" panose="02020603050405020304" pitchFamily="18" charset="0"/>
              </a:rPr>
              <a:t>и организационного обеспечения ИДСТУ СО РАН </a:t>
            </a:r>
            <a:br>
              <a:rPr lang="ru-RU" sz="3600" i="1" dirty="0">
                <a:solidFill>
                  <a:schemeClr val="accent2">
                    <a:lumMod val="50000"/>
                  </a:schemeClr>
                </a:solidFill>
                <a:latin typeface="Times New Roman" panose="02020603050405020304" pitchFamily="18" charset="0"/>
                <a:cs typeface="Times New Roman" panose="02020603050405020304" pitchFamily="18" charset="0"/>
              </a:rPr>
            </a:br>
            <a:r>
              <a:rPr lang="ru-RU" sz="3600" i="1" dirty="0">
                <a:solidFill>
                  <a:schemeClr val="accent2">
                    <a:lumMod val="50000"/>
                  </a:schemeClr>
                </a:solidFill>
                <a:latin typeface="Times New Roman" panose="02020603050405020304" pitchFamily="18" charset="0"/>
                <a:cs typeface="Times New Roman" panose="02020603050405020304" pitchFamily="18" charset="0"/>
              </a:rPr>
              <a:t>Жолудева Евгения Григорьевна</a:t>
            </a:r>
            <a:endParaRPr lang="ru-RU" sz="3600" dirty="0">
              <a:solidFill>
                <a:schemeClr val="accent2">
                  <a:lumMod val="50000"/>
                </a:schemeClr>
              </a:solidFill>
              <a:latin typeface="Times New Roman" panose="02020603050405020304" pitchFamily="18" charset="0"/>
              <a:cs typeface="Times New Roman" panose="02020603050405020304" pitchFamily="18" charset="0"/>
            </a:endParaRPr>
          </a:p>
          <a:p>
            <a:endParaRPr lang="ru-RU"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6" name="Объект 5"/>
          <p:cNvPicPr>
            <a:picLocks noGrp="1"/>
          </p:cNvPicPr>
          <p:nvPr>
            <p:ph sz="half" idx="1"/>
          </p:nvPr>
        </p:nvPicPr>
        <p:blipFill rotWithShape="1">
          <a:blip r:embed="rId2">
            <a:extLst>
              <a:ext uri="{28A0092B-C50C-407E-A947-70E740481C1C}">
                <a14:useLocalDpi xmlns:a14="http://schemas.microsoft.com/office/drawing/2010/main" val="0"/>
              </a:ext>
            </a:extLst>
          </a:blip>
          <a:srcRect l="24611" t="37582" r="17124" b="2796"/>
          <a:stretch/>
        </p:blipFill>
        <p:spPr bwMode="auto">
          <a:xfrm>
            <a:off x="755576" y="692696"/>
            <a:ext cx="3371917" cy="5174035"/>
          </a:xfrm>
          <a:prstGeom prst="rect">
            <a:avLst/>
          </a:prstGeom>
          <a:ln>
            <a:noFill/>
          </a:ln>
          <a:effectLst>
            <a:outerShdw blurRad="482600" dist="50800" dir="5400000" algn="ctr" rotWithShape="0">
              <a:srgbClr val="000000">
                <a:alpha val="82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937025503"/>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4139952" y="260648"/>
            <a:ext cx="4896544" cy="6336704"/>
          </a:xfrm>
        </p:spPr>
        <p:txBody>
          <a:bodyPr>
            <a:noAutofit/>
          </a:bodyPr>
          <a:lstStyle/>
          <a:p>
            <a:pPr marL="0" indent="0" algn="ctr">
              <a:buNone/>
            </a:pPr>
            <a:r>
              <a:rPr lang="ru-RU" sz="1300" b="1" dirty="0">
                <a:solidFill>
                  <a:schemeClr val="accent2">
                    <a:lumMod val="50000"/>
                  </a:schemeClr>
                </a:solidFill>
                <a:latin typeface="Times New Roman" panose="02020603050405020304" pitchFamily="18" charset="0"/>
                <a:cs typeface="Times New Roman" panose="02020603050405020304" pitchFamily="18" charset="0"/>
              </a:rPr>
              <a:t>Бычков Венедикт Игнатьевич (16.01.1922-4.11.2020)</a:t>
            </a:r>
          </a:p>
          <a:p>
            <a:pPr marL="0" indent="0">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Мой дядя Венедикт Игнатьевич родился в селе Большой Улус Новосибирской области и с юных лет проявил себя как талантливый и целеустремленный человек. Его путь мог сложиться иначе – начав обучение в </a:t>
            </a:r>
            <a:r>
              <a:rPr lang="ru-RU" sz="900" dirty="0" err="1">
                <a:solidFill>
                  <a:schemeClr val="accent2">
                    <a:lumMod val="50000"/>
                  </a:schemeClr>
                </a:solidFill>
                <a:latin typeface="Times New Roman" panose="02020603050405020304" pitchFamily="18" charset="0"/>
                <a:cs typeface="Times New Roman" panose="02020603050405020304" pitchFamily="18" charset="0"/>
              </a:rPr>
              <a:t>изотехникуме</a:t>
            </a:r>
            <a:r>
              <a:rPr lang="ru-RU" sz="900" dirty="0">
                <a:solidFill>
                  <a:schemeClr val="accent2">
                    <a:lumMod val="50000"/>
                  </a:schemeClr>
                </a:solidFill>
                <a:latin typeface="Times New Roman" panose="02020603050405020304" pitchFamily="18" charset="0"/>
                <a:cs typeface="Times New Roman" panose="02020603050405020304" pitchFamily="18" charset="0"/>
              </a:rPr>
              <a:t> Иркутска, он мечтал о карьере художника. Однако Великая Отечественная война внесла коррективы в его жизнь.</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В августе 1941 года со 2 курса он был призван в армию. Служил в Забайкалье (Даурия, Соловьевск). Когда началась война, молодой призывник стал участником боевых действий против Японии. С батальоном прибыл в Монголию в Баян-</a:t>
            </a:r>
            <a:r>
              <a:rPr lang="ru-RU" sz="900" dirty="0" err="1">
                <a:solidFill>
                  <a:schemeClr val="accent2">
                    <a:lumMod val="50000"/>
                  </a:schemeClr>
                </a:solidFill>
                <a:latin typeface="Times New Roman" panose="02020603050405020304" pitchFamily="18" charset="0"/>
                <a:cs typeface="Times New Roman" panose="02020603050405020304" pitchFamily="18" charset="0"/>
              </a:rPr>
              <a:t>Тумен</a:t>
            </a:r>
            <a:r>
              <a:rPr lang="ru-RU" sz="900" dirty="0">
                <a:solidFill>
                  <a:schemeClr val="accent2">
                    <a:lumMod val="50000"/>
                  </a:schemeClr>
                </a:solidFill>
                <a:latin typeface="Times New Roman" panose="02020603050405020304" pitchFamily="18" charset="0"/>
                <a:cs typeface="Times New Roman" panose="02020603050405020304" pitchFamily="18" charset="0"/>
              </a:rPr>
              <a:t> (</a:t>
            </a:r>
            <a:r>
              <a:rPr lang="ru-RU" sz="900" dirty="0" err="1">
                <a:solidFill>
                  <a:schemeClr val="accent2">
                    <a:lumMod val="50000"/>
                  </a:schemeClr>
                </a:solidFill>
                <a:latin typeface="Times New Roman" panose="02020603050405020304" pitchFamily="18" charset="0"/>
                <a:cs typeface="Times New Roman" panose="02020603050405020304" pitchFamily="18" charset="0"/>
              </a:rPr>
              <a:t>Чойбалсан</a:t>
            </a:r>
            <a:r>
              <a:rPr lang="ru-RU" sz="900" dirty="0">
                <a:solidFill>
                  <a:schemeClr val="accent2">
                    <a:lumMod val="50000"/>
                  </a:schemeClr>
                </a:solidFill>
                <a:latin typeface="Times New Roman" panose="02020603050405020304" pitchFamily="18" charset="0"/>
                <a:cs typeface="Times New Roman" panose="02020603050405020304" pitchFamily="18" charset="0"/>
              </a:rPr>
              <a:t>), оттуда пешком прошёл сотни километров на юг, пересёк всю Монголию, затем отправился вглубь Манчжурии и в Китай. В составе 278 дивизии 17 Армии 583-го </a:t>
            </a:r>
            <a:r>
              <a:rPr lang="ru-RU" sz="900" dirty="0" err="1">
                <a:solidFill>
                  <a:schemeClr val="accent2">
                    <a:lumMod val="50000"/>
                  </a:schemeClr>
                </a:solidFill>
                <a:latin typeface="Times New Roman" panose="02020603050405020304" pitchFamily="18" charset="0"/>
                <a:cs typeface="Times New Roman" panose="02020603050405020304" pitchFamily="18" charset="0"/>
              </a:rPr>
              <a:t>Хинганского</a:t>
            </a:r>
            <a:r>
              <a:rPr lang="ru-RU" sz="900" dirty="0">
                <a:solidFill>
                  <a:schemeClr val="accent2">
                    <a:lumMod val="50000"/>
                  </a:schemeClr>
                </a:solidFill>
                <a:latin typeface="Times New Roman" panose="02020603050405020304" pitchFamily="18" charset="0"/>
                <a:cs typeface="Times New Roman" panose="02020603050405020304" pitchFamily="18" charset="0"/>
              </a:rPr>
              <a:t> полка участвовал в советско-японской войне - в боях на Забайкальском фронте, в походе и форсировании Хингана: «Подвозили горючее для 6-й танковой армии», - вспоминал Венедикт Игнатьевич. Год отслужил в </a:t>
            </a:r>
            <a:r>
              <a:rPr lang="ru-RU" sz="900" dirty="0" err="1">
                <a:solidFill>
                  <a:schemeClr val="accent2">
                    <a:lumMod val="50000"/>
                  </a:schemeClr>
                </a:solidFill>
                <a:latin typeface="Times New Roman" panose="02020603050405020304" pitchFamily="18" charset="0"/>
                <a:cs typeface="Times New Roman" panose="02020603050405020304" pitchFamily="18" charset="0"/>
              </a:rPr>
              <a:t>Дайрене</a:t>
            </a:r>
            <a:r>
              <a:rPr lang="ru-RU" sz="900" dirty="0">
                <a:solidFill>
                  <a:schemeClr val="accent2">
                    <a:lumMod val="50000"/>
                  </a:schemeClr>
                </a:solidFill>
                <a:latin typeface="Times New Roman" panose="02020603050405020304" pitchFamily="18" charset="0"/>
                <a:cs typeface="Times New Roman" panose="02020603050405020304" pitchFamily="18" charset="0"/>
              </a:rPr>
              <a:t>, участвовал в штурме Порт-Артура, где и закончил службу. Награжден Орденом Отечественной войны II степени, медалями «За победу над Японией», «За победу», медалью Г.К. Жукова, рядом юбилейных памятных медалей, грамотой «За отличные боевые действия против японского агрессора», подписанной лично И.В. Сталиным.</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После демобилизации в 1946 году, преодолев множество трудностей на пути домой, Венедикт Игнатьевич принял важное решение – вместо пути художника он выбрал научную деятельность. В 1952 году, окончив институт сельского хозяйства по специальности агрономия, он начал свой путь в науке и стал первым исследователем эрозии почв в </a:t>
            </a:r>
            <a:r>
              <a:rPr lang="ru-RU" sz="900" dirty="0" err="1">
                <a:solidFill>
                  <a:schemeClr val="accent2">
                    <a:lumMod val="50000"/>
                  </a:schemeClr>
                </a:solidFill>
                <a:latin typeface="Times New Roman" panose="02020603050405020304" pitchFamily="18" charset="0"/>
                <a:cs typeface="Times New Roman" panose="02020603050405020304" pitchFamily="18" charset="0"/>
              </a:rPr>
              <a:t>Предбайкалье</a:t>
            </a:r>
            <a:r>
              <a:rPr lang="ru-RU" sz="900" dirty="0">
                <a:solidFill>
                  <a:schemeClr val="accent2">
                    <a:lumMod val="50000"/>
                  </a:schemeClr>
                </a:solidFill>
                <a:latin typeface="Times New Roman" panose="02020603050405020304" pitchFamily="18" charset="0"/>
                <a:cs typeface="Times New Roman" panose="02020603050405020304" pitchFamily="18" charset="0"/>
              </a:rPr>
              <a:t>, разработал уникальные методики исследования почв, провел масштабные работы в Прибайкалье, Забайкалье и </a:t>
            </a:r>
            <a:r>
              <a:rPr lang="ru-RU" sz="900" dirty="0" err="1">
                <a:solidFill>
                  <a:schemeClr val="accent2">
                    <a:lumMod val="50000"/>
                  </a:schemeClr>
                </a:solidFill>
                <a:latin typeface="Times New Roman" panose="02020603050405020304" pitchFamily="18" charset="0"/>
                <a:cs typeface="Times New Roman" panose="02020603050405020304" pitchFamily="18" charset="0"/>
              </a:rPr>
              <a:t>Приобье</a:t>
            </a:r>
            <a:r>
              <a:rPr lang="ru-RU" sz="900" dirty="0">
                <a:solidFill>
                  <a:schemeClr val="accent2">
                    <a:lumMod val="50000"/>
                  </a:schemeClr>
                </a:solidFill>
                <a:latin typeface="Times New Roman" panose="02020603050405020304" pitchFamily="18" charset="0"/>
                <a:cs typeface="Times New Roman" panose="02020603050405020304" pitchFamily="18" charset="0"/>
              </a:rPr>
              <a:t>. Защитив кандидатскую диссертацию, он посвятил свою жизнь изучению почв Восточной Сибири.</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Особую роль в его научной деятельности сыграл Восточно-Сибирский музей почвоведения при Иркутском государственном университете, который он возглавил в 1993 году. Благодаря его усилиям музей стал не просто хранилищем образцов, а настоящим научно-просветительским центром, где проводились исследования, велась образовательная работа и сохранялись уникальные коллекции.</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Но Венедикт Игнатьевич не забыл о своем художественном таланте – он стал членом творческого объединения «Бабр» и был удостоен звания почетного члена Союза художников России. </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До последних дней жизни, приближаясь к своему столетию, Венедикт Игнатьевич оставался активным, энергичным человеком с острым умом и прекрасной памятью. Он демонстрировал всем вокруг, что возраст – не помеха для активной научной и общественной деятельности. Его жизненный путь – это яркий пример того, как можно прожить жизнь, полную смысла и достижений, оставаясь при этом человеком с большой буквы, обладающим добротой, интеллигентностью и неиссякаемым интересом к окружающему миру.</a:t>
            </a:r>
          </a:p>
          <a:p>
            <a:pPr marL="0" indent="0" algn="just">
              <a:buNone/>
            </a:pPr>
            <a:r>
              <a:rPr lang="ru-RU" sz="900" dirty="0">
                <a:solidFill>
                  <a:schemeClr val="accent2">
                    <a:lumMod val="50000"/>
                  </a:schemeClr>
                </a:solidFill>
                <a:latin typeface="Times New Roman" panose="02020603050405020304" pitchFamily="18" charset="0"/>
                <a:cs typeface="Times New Roman" panose="02020603050405020304" pitchFamily="18" charset="0"/>
              </a:rPr>
              <a:t>Память о Венедикте Игнатьевиче Бычкове навсегда останется в истории науки и культуры России как пример беззаветного служения Родине, науке и своему делу.</a:t>
            </a:r>
          </a:p>
          <a:p>
            <a:pPr marL="0" indent="0" algn="just">
              <a:buNone/>
            </a:pPr>
            <a:endParaRPr lang="ru-RU" sz="9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r">
              <a:buNone/>
            </a:pPr>
            <a:r>
              <a:rPr lang="ru-RU" sz="900" i="1" dirty="0">
                <a:solidFill>
                  <a:schemeClr val="accent2">
                    <a:lumMod val="50000"/>
                  </a:schemeClr>
                </a:solidFill>
                <a:latin typeface="Times New Roman" panose="02020603050405020304" pitchFamily="18" charset="0"/>
                <a:cs typeface="Times New Roman" panose="02020603050405020304" pitchFamily="18" charset="0"/>
              </a:rPr>
              <a:t>Директор ИДСТУ СО РАН </a:t>
            </a:r>
          </a:p>
          <a:p>
            <a:pPr marL="0" indent="0" algn="r">
              <a:buNone/>
            </a:pPr>
            <a:r>
              <a:rPr lang="ru-RU" sz="900" i="1" dirty="0">
                <a:solidFill>
                  <a:schemeClr val="accent2">
                    <a:lumMod val="50000"/>
                  </a:schemeClr>
                </a:solidFill>
                <a:latin typeface="Times New Roman" panose="02020603050405020304" pitchFamily="18" charset="0"/>
                <a:cs typeface="Times New Roman" panose="02020603050405020304" pitchFamily="18" charset="0"/>
              </a:rPr>
              <a:t>академик РАН Игорь Вячеславович Бычков.</a:t>
            </a:r>
            <a:endParaRPr lang="ru-RU" sz="900" dirty="0">
              <a:solidFill>
                <a:schemeClr val="accent2">
                  <a:lumMod val="50000"/>
                </a:schemeClr>
              </a:solidFill>
              <a:latin typeface="Times New Roman" panose="02020603050405020304" pitchFamily="18" charset="0"/>
              <a:cs typeface="Times New Roman" panose="02020603050405020304" pitchFamily="18" charset="0"/>
            </a:endParaRPr>
          </a:p>
          <a:p>
            <a:pPr marL="0" indent="0">
              <a:buNone/>
            </a:pPr>
            <a:endParaRPr lang="ru-RU" sz="9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3" name="Объект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95536" y="1052736"/>
            <a:ext cx="3449190" cy="4716000"/>
          </a:xfrm>
          <a:effectLst>
            <a:outerShdw blurRad="1041400" dir="5400000" algn="ctr" rotWithShape="0">
              <a:srgbClr val="000000">
                <a:alpha val="83000"/>
              </a:srgbClr>
            </a:outerShdw>
          </a:effectLst>
        </p:spPr>
      </p:pic>
    </p:spTree>
    <p:extLst>
      <p:ext uri="{BB962C8B-B14F-4D97-AF65-F5344CB8AC3E}">
        <p14:creationId xmlns:p14="http://schemas.microsoft.com/office/powerpoint/2010/main" val="3372634185"/>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4283968" y="476672"/>
            <a:ext cx="4608512" cy="6048672"/>
          </a:xfrm>
        </p:spPr>
        <p:txBody>
          <a:bodyPr>
            <a:noAutofit/>
          </a:bodyPr>
          <a:lstStyle/>
          <a:p>
            <a:pPr marL="0" indent="0">
              <a:buNone/>
            </a:pPr>
            <a:r>
              <a:rPr lang="ru-RU" sz="15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ctr">
              <a:buNone/>
            </a:pPr>
            <a:r>
              <a:rPr lang="ru-RU" sz="1500" b="1" dirty="0" err="1">
                <a:solidFill>
                  <a:schemeClr val="accent2">
                    <a:lumMod val="50000"/>
                  </a:schemeClr>
                </a:solidFill>
                <a:latin typeface="Times New Roman" panose="02020603050405020304" pitchFamily="18" charset="0"/>
                <a:cs typeface="Times New Roman" panose="02020603050405020304" pitchFamily="18" charset="0"/>
              </a:rPr>
              <a:t>Велякин</a:t>
            </a:r>
            <a:r>
              <a:rPr lang="ru-RU" sz="1500" b="1" dirty="0">
                <a:solidFill>
                  <a:schemeClr val="accent2">
                    <a:lumMod val="50000"/>
                  </a:schemeClr>
                </a:solidFill>
                <a:latin typeface="Times New Roman" panose="02020603050405020304" pitchFamily="18" charset="0"/>
                <a:cs typeface="Times New Roman" panose="02020603050405020304" pitchFamily="18" charset="0"/>
              </a:rPr>
              <a:t> Василий Ефимович (1922-1980) </a:t>
            </a:r>
          </a:p>
          <a:p>
            <a:pPr marL="0" indent="0">
              <a:buNone/>
            </a:pPr>
            <a:r>
              <a:rPr lang="ru-RU" sz="15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just">
              <a:buNone/>
            </a:pPr>
            <a:r>
              <a:rPr lang="ru-RU" sz="1500" dirty="0">
                <a:solidFill>
                  <a:schemeClr val="accent2">
                    <a:lumMod val="50000"/>
                  </a:schemeClr>
                </a:solidFill>
                <a:latin typeface="Times New Roman" panose="02020603050405020304" pitchFamily="18" charset="0"/>
                <a:cs typeface="Times New Roman" panose="02020603050405020304" pitchFamily="18" charset="0"/>
              </a:rPr>
              <a:t>Помню, горжусь подвигом своего деда Василия, хотя в этой жизни мне не удалось с ним встретиться, он умер до моего рождения. Знаю о нем по рассказам мамы и бабушки.</a:t>
            </a:r>
          </a:p>
          <a:p>
            <a:pPr marL="0" indent="0" algn="just">
              <a:buNone/>
            </a:pPr>
            <a:r>
              <a:rPr lang="ru-RU" sz="15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just">
              <a:buNone/>
            </a:pPr>
            <a:r>
              <a:rPr lang="ru-RU" sz="1500" dirty="0">
                <a:solidFill>
                  <a:schemeClr val="accent2">
                    <a:lumMod val="50000"/>
                  </a:schemeClr>
                </a:solidFill>
                <a:latin typeface="Times New Roman" panose="02020603050405020304" pitchFamily="18" charset="0"/>
                <a:cs typeface="Times New Roman" panose="02020603050405020304" pitchFamily="18" charset="0"/>
              </a:rPr>
              <a:t>Записи в архивных документах гласят, что красноармеец В. Е. </a:t>
            </a:r>
            <a:r>
              <a:rPr lang="ru-RU" sz="1500" dirty="0" err="1">
                <a:solidFill>
                  <a:schemeClr val="accent2">
                    <a:lumMod val="50000"/>
                  </a:schemeClr>
                </a:solidFill>
                <a:latin typeface="Times New Roman" panose="02020603050405020304" pitchFamily="18" charset="0"/>
                <a:cs typeface="Times New Roman" panose="02020603050405020304" pitchFamily="18" charset="0"/>
              </a:rPr>
              <a:t>Велякин</a:t>
            </a:r>
            <a:r>
              <a:rPr lang="ru-RU" sz="1500" dirty="0">
                <a:solidFill>
                  <a:schemeClr val="accent2">
                    <a:lumMod val="50000"/>
                  </a:schemeClr>
                </a:solidFill>
                <a:latin typeface="Times New Roman" panose="02020603050405020304" pitchFamily="18" charset="0"/>
                <a:cs typeface="Times New Roman" panose="02020603050405020304" pitchFamily="18" charset="0"/>
              </a:rPr>
              <a:t> 8 декабря 1941 года поступил на службу и 6 марта 1942 года в бою за Смоленск в период наступления был тяжело ранен осколком мины. За этот подвиг его наградили орденом Славы III степени. После ранения было долгое лечение и инвалидность, два брака, пятеро детей, работа председателем сельсовета… До призыва он был первым парнем на деревне, играл на балалайке, но не прикоснулся к инструменту после фронта, хотя остался живым, остроумным, добрым… А ещё он ни слова не говорил о войне…</a:t>
            </a:r>
          </a:p>
          <a:p>
            <a:pPr marL="0" indent="0" algn="r">
              <a:buNone/>
            </a:pPr>
            <a:br>
              <a:rPr lang="ru-RU" sz="1500" dirty="0">
                <a:solidFill>
                  <a:schemeClr val="accent2">
                    <a:lumMod val="50000"/>
                  </a:schemeClr>
                </a:solidFill>
                <a:latin typeface="Times New Roman" panose="02020603050405020304" pitchFamily="18" charset="0"/>
                <a:cs typeface="Times New Roman" panose="02020603050405020304" pitchFamily="18" charset="0"/>
              </a:rPr>
            </a:br>
            <a:r>
              <a:rPr lang="ru-RU" sz="1500" i="1" dirty="0">
                <a:solidFill>
                  <a:schemeClr val="accent2">
                    <a:lumMod val="50000"/>
                  </a:schemeClr>
                </a:solidFill>
                <a:latin typeface="Times New Roman" panose="02020603050405020304" pitchFamily="18" charset="0"/>
                <a:cs typeface="Times New Roman" panose="02020603050405020304" pitchFamily="18" charset="0"/>
              </a:rPr>
              <a:t>Ведущий специалист по связям с общественностью</a:t>
            </a:r>
          </a:p>
          <a:p>
            <a:pPr marL="0" indent="0" algn="r">
              <a:buNone/>
            </a:pPr>
            <a:r>
              <a:rPr lang="ru-RU" sz="1500" i="1" dirty="0">
                <a:solidFill>
                  <a:schemeClr val="accent2">
                    <a:lumMod val="50000"/>
                  </a:schemeClr>
                </a:solidFill>
                <a:latin typeface="Times New Roman" panose="02020603050405020304" pitchFamily="18" charset="0"/>
                <a:cs typeface="Times New Roman" panose="02020603050405020304" pitchFamily="18" charset="0"/>
              </a:rPr>
              <a:t>ИДСТУ СО РАН </a:t>
            </a:r>
            <a:r>
              <a:rPr lang="ru-RU" sz="1500" i="1" dirty="0" err="1">
                <a:solidFill>
                  <a:schemeClr val="accent2">
                    <a:lumMod val="50000"/>
                  </a:schemeClr>
                </a:solidFill>
                <a:latin typeface="Times New Roman" panose="02020603050405020304" pitchFamily="18" charset="0"/>
                <a:cs typeface="Times New Roman" panose="02020603050405020304" pitchFamily="18" charset="0"/>
              </a:rPr>
              <a:t>Велякина</a:t>
            </a:r>
            <a:r>
              <a:rPr lang="ru-RU" sz="1500" i="1" dirty="0">
                <a:solidFill>
                  <a:schemeClr val="accent2">
                    <a:lumMod val="50000"/>
                  </a:schemeClr>
                </a:solidFill>
                <a:latin typeface="Times New Roman" panose="02020603050405020304" pitchFamily="18" charset="0"/>
                <a:cs typeface="Times New Roman" panose="02020603050405020304" pitchFamily="18" charset="0"/>
              </a:rPr>
              <a:t> Вера Борисовна</a:t>
            </a:r>
            <a:endParaRPr lang="ru-RU" sz="15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55576" y="620688"/>
            <a:ext cx="2880320" cy="5576967"/>
          </a:xfrm>
          <a:prstGeom prst="rect">
            <a:avLst/>
          </a:prstGeom>
          <a:noFill/>
          <a:ln>
            <a:noFill/>
          </a:ln>
          <a:effectLst>
            <a:outerShdw blurRad="850900" dir="5400000" algn="ctr" rotWithShape="0">
              <a:srgbClr val="000000">
                <a:alpha val="58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5964930"/>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4427984" y="404664"/>
            <a:ext cx="4608512" cy="6048672"/>
          </a:xfrm>
        </p:spPr>
        <p:txBody>
          <a:bodyPr>
            <a:noAutofit/>
          </a:bodyPr>
          <a:lstStyle/>
          <a:p>
            <a:pPr marL="0" indent="0" algn="ctr">
              <a:buNone/>
            </a:pPr>
            <a:r>
              <a:rPr lang="ru-RU" sz="1500" b="1" dirty="0">
                <a:solidFill>
                  <a:schemeClr val="accent2">
                    <a:lumMod val="50000"/>
                  </a:schemeClr>
                </a:solidFill>
                <a:latin typeface="Times New Roman" panose="02020603050405020304" pitchFamily="18" charset="0"/>
                <a:cs typeface="Times New Roman" panose="02020603050405020304" pitchFamily="18" charset="0"/>
              </a:rPr>
              <a:t>Гагарин Петр Яковлевич (1923-1989)</a:t>
            </a:r>
            <a:endParaRPr lang="ru-RU" sz="15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br>
              <a:rPr lang="ru-RU" sz="1100" dirty="0">
                <a:solidFill>
                  <a:schemeClr val="accent2">
                    <a:lumMod val="50000"/>
                  </a:schemeClr>
                </a:solidFill>
                <a:latin typeface="Times New Roman" panose="02020603050405020304" pitchFamily="18" charset="0"/>
                <a:cs typeface="Times New Roman" panose="02020603050405020304" pitchFamily="18" charset="0"/>
              </a:rPr>
            </a:br>
            <a:r>
              <a:rPr lang="ru-RU" sz="1100" dirty="0">
                <a:solidFill>
                  <a:schemeClr val="accent2">
                    <a:lumMod val="50000"/>
                  </a:schemeClr>
                </a:solidFill>
                <a:latin typeface="Times New Roman" panose="02020603050405020304" pitchFamily="18" charset="0"/>
                <a:cs typeface="Times New Roman" panose="02020603050405020304" pitchFamily="18" charset="0"/>
              </a:rPr>
              <a:t>Участник Великой Отечественной войны. Младший лейтенант (старший лейтенант запаса) </a:t>
            </a:r>
            <a:r>
              <a:rPr lang="ru-RU" sz="1100" dirty="0">
                <a:solidFill>
                  <a:schemeClr val="accent2">
                    <a:lumMod val="50000"/>
                  </a:schemeClr>
                </a:solidFill>
              </a:rPr>
              <a:t>—</a:t>
            </a:r>
            <a:r>
              <a:rPr lang="ru-RU" sz="1100" dirty="0">
                <a:solidFill>
                  <a:schemeClr val="accent2">
                    <a:lumMod val="50000"/>
                  </a:schemeClr>
                </a:solidFill>
                <a:latin typeface="Times New Roman" panose="02020603050405020304" pitchFamily="18" charset="0"/>
                <a:cs typeface="Times New Roman" panose="02020603050405020304" pitchFamily="18" charset="0"/>
              </a:rPr>
              <a:t> командир танка Т-34. Имел ранение. До конца войны прошел с единым экипажем. Последние залпы по врагу с его танка прогремели при освобождении г. Прага. Это была последняя стратегическая операция Красной армии в Великой Отечественной войне и последнее сражение с Рейхом. Петр Яковлевич рассказывал, как чешская женщина бежала за танком, подняв руки, плакала, выкрикивая: «</a:t>
            </a:r>
            <a:r>
              <a:rPr lang="ru-RU" sz="1100" dirty="0" err="1">
                <a:solidFill>
                  <a:schemeClr val="accent2">
                    <a:lumMod val="50000"/>
                  </a:schemeClr>
                </a:solidFill>
                <a:latin typeface="Times New Roman" panose="02020603050405020304" pitchFamily="18" charset="0"/>
                <a:cs typeface="Times New Roman" panose="02020603050405020304" pitchFamily="18" charset="0"/>
              </a:rPr>
              <a:t>Рудэ</a:t>
            </a:r>
            <a:r>
              <a:rPr lang="ru-RU" sz="1100" dirty="0">
                <a:solidFill>
                  <a:schemeClr val="accent2">
                    <a:lumMod val="50000"/>
                  </a:schemeClr>
                </a:solidFill>
                <a:latin typeface="Times New Roman" panose="02020603050405020304" pitchFamily="18" charset="0"/>
                <a:cs typeface="Times New Roman" panose="02020603050405020304" pitchFamily="18" charset="0"/>
              </a:rPr>
              <a:t> армада! </a:t>
            </a:r>
            <a:r>
              <a:rPr lang="ru-RU" sz="1100" dirty="0" err="1">
                <a:solidFill>
                  <a:schemeClr val="accent2">
                    <a:lumMod val="50000"/>
                  </a:schemeClr>
                </a:solidFill>
                <a:latin typeface="Times New Roman" panose="02020603050405020304" pitchFamily="18" charset="0"/>
                <a:cs typeface="Times New Roman" panose="02020603050405020304" pitchFamily="18" charset="0"/>
              </a:rPr>
              <a:t>Рудэ</a:t>
            </a:r>
            <a:r>
              <a:rPr lang="ru-RU" sz="1100" dirty="0">
                <a:solidFill>
                  <a:schemeClr val="accent2">
                    <a:lumMod val="50000"/>
                  </a:schemeClr>
                </a:solidFill>
                <a:latin typeface="Times New Roman" panose="02020603050405020304" pitchFamily="18" charset="0"/>
                <a:cs typeface="Times New Roman" panose="02020603050405020304" pitchFamily="18" charset="0"/>
              </a:rPr>
              <a:t> армада!» («Красная армия!»). Имеет более 13 наград. После войны Петру Яковлевичу предлагали остаться в армии, но он решил вернуться домой, восстанавливать разруху и налаживать мирную жизнь.</a:t>
            </a:r>
          </a:p>
          <a:p>
            <a:pPr marL="0" indent="0" algn="just">
              <a:buNone/>
            </a:pPr>
            <a:r>
              <a:rPr lang="ru-RU" sz="11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just">
              <a:buNone/>
            </a:pPr>
            <a:r>
              <a:rPr lang="ru-RU" sz="1100" dirty="0">
                <a:solidFill>
                  <a:schemeClr val="accent2">
                    <a:lumMod val="50000"/>
                  </a:schemeClr>
                </a:solidFill>
                <a:latin typeface="Times New Roman" panose="02020603050405020304" pitchFamily="18" charset="0"/>
                <a:cs typeface="Times New Roman" panose="02020603050405020304" pitchFamily="18" charset="0"/>
              </a:rPr>
              <a:t>В семье Петра Яковлевича на фронтах Великой Отечественной войны воевал его отец </a:t>
            </a:r>
            <a:r>
              <a:rPr lang="ru-RU" sz="1100" dirty="0">
                <a:solidFill>
                  <a:schemeClr val="accent2">
                    <a:lumMod val="50000"/>
                  </a:schemeClr>
                </a:solidFill>
              </a:rPr>
              <a:t>—</a:t>
            </a:r>
            <a:r>
              <a:rPr lang="ru-RU" sz="1100" dirty="0">
                <a:solidFill>
                  <a:schemeClr val="accent2">
                    <a:lumMod val="50000"/>
                  </a:schemeClr>
                </a:solidFill>
                <a:latin typeface="Times New Roman" panose="02020603050405020304" pitchFamily="18" charset="0"/>
                <a:cs typeface="Times New Roman" panose="02020603050405020304" pitchFamily="18" charset="0"/>
              </a:rPr>
              <a:t> Гагарин Яков Тимофеевич, старший брат Гагарин Николай Яковлевич прошел войну водителем. Всем им посчастливилось вернуться домой к родным и близким.</a:t>
            </a:r>
          </a:p>
          <a:p>
            <a:pPr marL="0" indent="0" algn="just">
              <a:buNone/>
            </a:pPr>
            <a:r>
              <a:rPr lang="ru-RU" sz="11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just">
              <a:buNone/>
            </a:pPr>
            <a:r>
              <a:rPr lang="ru-RU" sz="1100" dirty="0">
                <a:solidFill>
                  <a:schemeClr val="accent2">
                    <a:lumMod val="50000"/>
                  </a:schemeClr>
                </a:solidFill>
                <a:latin typeface="Times New Roman" panose="02020603050405020304" pitchFamily="18" charset="0"/>
                <a:cs typeface="Times New Roman" panose="02020603050405020304" pitchFamily="18" charset="0"/>
              </a:rPr>
              <a:t>Гагарин Петр Яковлевич в мирное время стал бойцом трудового фронта. Первым на авиазаводе города Киева был удостоен звания «Мастер золотые руки». «В своей профессии </a:t>
            </a:r>
            <a:r>
              <a:rPr lang="ru-RU" sz="1100" dirty="0">
                <a:solidFill>
                  <a:schemeClr val="accent2">
                    <a:lumMod val="50000"/>
                  </a:schemeClr>
                </a:solidFill>
              </a:rPr>
              <a:t>—</a:t>
            </a:r>
            <a:r>
              <a:rPr lang="ru-RU" sz="1100" dirty="0">
                <a:solidFill>
                  <a:schemeClr val="accent2">
                    <a:lumMod val="50000"/>
                  </a:schemeClr>
                </a:solidFill>
                <a:latin typeface="Times New Roman" panose="02020603050405020304" pitchFamily="18" charset="0"/>
                <a:cs typeface="Times New Roman" panose="02020603050405020304" pitchFamily="18" charset="0"/>
              </a:rPr>
              <a:t> космических высот», так о нем писали в газете «Прапор </a:t>
            </a:r>
            <a:r>
              <a:rPr lang="ru-RU" sz="1100" dirty="0" err="1">
                <a:solidFill>
                  <a:schemeClr val="accent2">
                    <a:lumMod val="50000"/>
                  </a:schemeClr>
                </a:solidFill>
                <a:latin typeface="Times New Roman" panose="02020603050405020304" pitchFamily="18" charset="0"/>
                <a:cs typeface="Times New Roman" panose="02020603050405020304" pitchFamily="18" charset="0"/>
              </a:rPr>
              <a:t>змагання</a:t>
            </a:r>
            <a:r>
              <a:rPr lang="ru-RU" sz="1100" dirty="0">
                <a:solidFill>
                  <a:schemeClr val="accent2">
                    <a:lumMod val="50000"/>
                  </a:schemeClr>
                </a:solidFill>
                <a:latin typeface="Times New Roman" panose="02020603050405020304" pitchFamily="18" charset="0"/>
                <a:cs typeface="Times New Roman" panose="02020603050405020304" pitchFamily="18" charset="0"/>
              </a:rPr>
              <a:t>» («Флаг соревнования»), «Это хороший специалист, чуткий человек, к которому идут за советом и молодые работники, и кадровые специалисты». Ни единожды за активную, плодотворную работу по трудовому воспитанию молодых рабочих был награжден дипломом «Лучший наставник».</a:t>
            </a:r>
          </a:p>
          <a:p>
            <a:pPr marL="0" indent="0" algn="just">
              <a:buNone/>
            </a:pPr>
            <a:endParaRPr lang="ru-RU" sz="1100" dirty="0">
              <a:solidFill>
                <a:schemeClr val="accent2">
                  <a:lumMod val="50000"/>
                </a:schemeClr>
              </a:solidFill>
              <a:latin typeface="Times New Roman" panose="02020603050405020304" pitchFamily="18" charset="0"/>
              <a:cs typeface="Times New Roman" panose="02020603050405020304" pitchFamily="18" charset="0"/>
            </a:endParaRPr>
          </a:p>
          <a:p>
            <a:pPr marL="0" indent="0">
              <a:buNone/>
            </a:pPr>
            <a:r>
              <a:rPr lang="ru-RU" sz="1100" dirty="0">
                <a:solidFill>
                  <a:schemeClr val="accent2">
                    <a:lumMod val="50000"/>
                  </a:schemeClr>
                </a:solidFill>
                <a:latin typeface="Times New Roman" panose="02020603050405020304" pitchFamily="18" charset="0"/>
                <a:cs typeface="Times New Roman" panose="02020603050405020304" pitchFamily="18" charset="0"/>
              </a:rPr>
              <a:t>Умер в 1989 году в г. Киеве, где и захоронен.</a:t>
            </a:r>
          </a:p>
          <a:p>
            <a:pPr marL="0" indent="0">
              <a:buNone/>
            </a:pPr>
            <a:r>
              <a:rPr lang="ru-RU" sz="11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r">
              <a:buNone/>
            </a:pPr>
            <a:r>
              <a:rPr lang="ru-RU" sz="1100" i="1" dirty="0">
                <a:solidFill>
                  <a:schemeClr val="accent2">
                    <a:lumMod val="50000"/>
                  </a:schemeClr>
                </a:solidFill>
                <a:latin typeface="Times New Roman" panose="02020603050405020304" pitchFamily="18" charset="0"/>
                <a:cs typeface="Times New Roman" panose="02020603050405020304" pitchFamily="18" charset="0"/>
              </a:rPr>
              <a:t>Специалист по охране труда ИДСТУ СО РАН </a:t>
            </a:r>
            <a:endParaRPr lang="ru-RU" sz="11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r">
              <a:buNone/>
            </a:pPr>
            <a:r>
              <a:rPr lang="ru-RU" sz="1100" i="1" dirty="0">
                <a:solidFill>
                  <a:schemeClr val="accent2">
                    <a:lumMod val="50000"/>
                  </a:schemeClr>
                </a:solidFill>
                <a:latin typeface="Times New Roman" panose="02020603050405020304" pitchFamily="18" charset="0"/>
                <a:cs typeface="Times New Roman" panose="02020603050405020304" pitchFamily="18" charset="0"/>
              </a:rPr>
              <a:t>Гагарина Лидия Петровна</a:t>
            </a:r>
            <a:endParaRPr lang="ru-RU" sz="11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15" name="Объект 14" descr="C:\Users\User\Downloads\photo_2025-03-03_12-45-42.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64704"/>
            <a:ext cx="3630170" cy="5217443"/>
          </a:xfrm>
          <a:prstGeom prst="rect">
            <a:avLst/>
          </a:prstGeom>
          <a:noFill/>
          <a:ln>
            <a:noFill/>
          </a:ln>
          <a:effectLst>
            <a:outerShdw blurRad="939800" dist="50800" dir="5400000" algn="ctr" rotWithShape="0">
              <a:srgbClr val="000000">
                <a:alpha val="62000"/>
              </a:srgbClr>
            </a:outerShdw>
          </a:effectLst>
        </p:spPr>
      </p:pic>
    </p:spTree>
    <p:extLst>
      <p:ext uri="{BB962C8B-B14F-4D97-AF65-F5344CB8AC3E}">
        <p14:creationId xmlns:p14="http://schemas.microsoft.com/office/powerpoint/2010/main" val="2923240787"/>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2"/>
          </p:nvPr>
        </p:nvSpPr>
        <p:spPr>
          <a:xfrm>
            <a:off x="4648200" y="404664"/>
            <a:ext cx="4388296" cy="5721499"/>
          </a:xfrm>
        </p:spPr>
        <p:txBody>
          <a:bodyPr>
            <a:normAutofit fontScale="55000" lnSpcReduction="20000"/>
          </a:bodyPr>
          <a:lstStyle/>
          <a:p>
            <a:pPr marL="0" indent="0" algn="ctr">
              <a:buNone/>
            </a:pPr>
            <a:endParaRPr lang="ru-RU" b="1"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ctr">
              <a:buNone/>
            </a:pPr>
            <a:r>
              <a:rPr lang="ru-RU" b="1" dirty="0" err="1">
                <a:solidFill>
                  <a:schemeClr val="accent2">
                    <a:lumMod val="50000"/>
                  </a:schemeClr>
                </a:solidFill>
                <a:latin typeface="Times New Roman" panose="02020603050405020304" pitchFamily="18" charset="0"/>
                <a:cs typeface="Times New Roman" panose="02020603050405020304" pitchFamily="18" charset="0"/>
              </a:rPr>
              <a:t>Буторин</a:t>
            </a:r>
            <a:r>
              <a:rPr lang="ru-RU" b="1" dirty="0">
                <a:solidFill>
                  <a:schemeClr val="accent2">
                    <a:lumMod val="50000"/>
                  </a:schemeClr>
                </a:solidFill>
                <a:latin typeface="Times New Roman" panose="02020603050405020304" pitchFamily="18" charset="0"/>
                <a:cs typeface="Times New Roman" panose="02020603050405020304" pitchFamily="18" charset="0"/>
              </a:rPr>
              <a:t> Григорий Григорьевич</a:t>
            </a:r>
            <a:endParaRPr lang="ru-RU"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ctr">
              <a:buNone/>
            </a:pPr>
            <a:r>
              <a:rPr lang="ru-RU" b="1" dirty="0">
                <a:solidFill>
                  <a:schemeClr val="accent2">
                    <a:lumMod val="50000"/>
                  </a:schemeClr>
                </a:solidFill>
                <a:latin typeface="Times New Roman" panose="02020603050405020304" pitchFamily="18" charset="0"/>
                <a:cs typeface="Times New Roman" panose="02020603050405020304" pitchFamily="18" charset="0"/>
              </a:rPr>
              <a:t>(24.11.1928-15.02.2009)</a:t>
            </a:r>
            <a:endParaRPr lang="ru-RU" dirty="0">
              <a:solidFill>
                <a:schemeClr val="accent2">
                  <a:lumMod val="50000"/>
                </a:schemeClr>
              </a:solidFill>
              <a:latin typeface="Times New Roman" panose="02020603050405020304" pitchFamily="18" charset="0"/>
              <a:cs typeface="Times New Roman" panose="02020603050405020304" pitchFamily="18" charset="0"/>
            </a:endParaRPr>
          </a:p>
          <a:p>
            <a:pPr marL="0" indent="0">
              <a:buNone/>
            </a:pPr>
            <a:r>
              <a:rPr lang="ru-RU" b="1" dirty="0">
                <a:solidFill>
                  <a:schemeClr val="accent2">
                    <a:lumMod val="50000"/>
                  </a:schemeClr>
                </a:solidFill>
                <a:latin typeface="Times New Roman" panose="02020603050405020304" pitchFamily="18" charset="0"/>
                <a:cs typeface="Times New Roman" panose="02020603050405020304" pitchFamily="18" charset="0"/>
              </a:rPr>
              <a:t> </a:t>
            </a:r>
            <a:endParaRPr lang="ru-RU"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2700" dirty="0">
                <a:solidFill>
                  <a:schemeClr val="accent2">
                    <a:lumMod val="50000"/>
                  </a:schemeClr>
                </a:solidFill>
                <a:latin typeface="Times New Roman" panose="02020603050405020304" pitchFamily="18" charset="0"/>
                <a:cs typeface="Times New Roman" panose="02020603050405020304" pitchFamily="18" charset="0"/>
              </a:rPr>
              <a:t>Мой отец </a:t>
            </a:r>
            <a:r>
              <a:rPr lang="ru-RU" sz="2700" b="1" dirty="0">
                <a:solidFill>
                  <a:schemeClr val="accent2">
                    <a:lumMod val="50000"/>
                  </a:schemeClr>
                </a:solidFill>
                <a:latin typeface="Times New Roman" panose="02020603050405020304" pitchFamily="18" charset="0"/>
                <a:cs typeface="Times New Roman" panose="02020603050405020304" pitchFamily="18" charset="0"/>
              </a:rPr>
              <a:t>Григорий Григорьевич </a:t>
            </a:r>
            <a:r>
              <a:rPr lang="ru-RU" sz="2700" b="1" dirty="0" err="1">
                <a:solidFill>
                  <a:schemeClr val="accent2">
                    <a:lumMod val="50000"/>
                  </a:schemeClr>
                </a:solidFill>
                <a:latin typeface="Times New Roman" panose="02020603050405020304" pitchFamily="18" charset="0"/>
                <a:cs typeface="Times New Roman" panose="02020603050405020304" pitchFamily="18" charset="0"/>
              </a:rPr>
              <a:t>Буторин</a:t>
            </a:r>
            <a:r>
              <a:rPr lang="ru-RU" sz="2700" dirty="0">
                <a:solidFill>
                  <a:schemeClr val="accent2">
                    <a:lumMod val="50000"/>
                  </a:schemeClr>
                </a:solidFill>
                <a:latin typeface="Times New Roman" panose="02020603050405020304" pitchFamily="18" charset="0"/>
                <a:cs typeface="Times New Roman" panose="02020603050405020304" pitchFamily="18" charset="0"/>
              </a:rPr>
              <a:t> в годы Великой Отечественной войны подростком  (с 13  лет) наравне со взрослыми работал в колхозе деревни </a:t>
            </a:r>
            <a:r>
              <a:rPr lang="ru-RU" sz="2700" dirty="0" err="1">
                <a:solidFill>
                  <a:schemeClr val="accent2">
                    <a:lumMod val="50000"/>
                  </a:schemeClr>
                </a:solidFill>
                <a:latin typeface="Times New Roman" panose="02020603050405020304" pitchFamily="18" charset="0"/>
                <a:cs typeface="Times New Roman" panose="02020603050405020304" pitchFamily="18" charset="0"/>
              </a:rPr>
              <a:t>Толмачово</a:t>
            </a:r>
            <a:r>
              <a:rPr lang="ru-RU" sz="2700" dirty="0">
                <a:solidFill>
                  <a:schemeClr val="accent2">
                    <a:lumMod val="50000"/>
                  </a:schemeClr>
                </a:solidFill>
                <a:latin typeface="Times New Roman" panose="02020603050405020304" pitchFamily="18" charset="0"/>
                <a:cs typeface="Times New Roman" panose="02020603050405020304" pitchFamily="18" charset="0"/>
              </a:rPr>
              <a:t> </a:t>
            </a:r>
            <a:r>
              <a:rPr lang="ru-RU" sz="2700" dirty="0" err="1">
                <a:solidFill>
                  <a:schemeClr val="accent2">
                    <a:lumMod val="50000"/>
                  </a:schemeClr>
                </a:solidFill>
                <a:latin typeface="Times New Roman" panose="02020603050405020304" pitchFamily="18" charset="0"/>
                <a:cs typeface="Times New Roman" panose="02020603050405020304" pitchFamily="18" charset="0"/>
              </a:rPr>
              <a:t>Качугского</a:t>
            </a:r>
            <a:r>
              <a:rPr lang="ru-RU" sz="2700" dirty="0">
                <a:solidFill>
                  <a:schemeClr val="accent2">
                    <a:lumMod val="50000"/>
                  </a:schemeClr>
                </a:solidFill>
                <a:latin typeface="Times New Roman" panose="02020603050405020304" pitchFamily="18" charset="0"/>
                <a:cs typeface="Times New Roman" panose="02020603050405020304" pitchFamily="18" charset="0"/>
              </a:rPr>
              <a:t> района Иркутской области. </a:t>
            </a:r>
            <a:r>
              <a:rPr lang="ru-RU" sz="2700" b="1" dirty="0">
                <a:solidFill>
                  <a:schemeClr val="accent2">
                    <a:lumMod val="50000"/>
                  </a:schemeClr>
                </a:solidFill>
                <a:latin typeface="Times New Roman" panose="02020603050405020304" pitchFamily="18" charset="0"/>
                <a:cs typeface="Times New Roman" panose="02020603050405020304" pitchFamily="18" charset="0"/>
              </a:rPr>
              <a:t>Был награжден Почетной грамотой, как труженик тыла-подросток.</a:t>
            </a:r>
            <a:r>
              <a:rPr lang="ru-RU" sz="2700" dirty="0">
                <a:solidFill>
                  <a:schemeClr val="accent2">
                    <a:lumMod val="50000"/>
                  </a:schemeClr>
                </a:solidFill>
                <a:latin typeface="Times New Roman" panose="02020603050405020304" pitchFamily="18" charset="0"/>
                <a:cs typeface="Times New Roman" panose="02020603050405020304" pitchFamily="18" charset="0"/>
              </a:rPr>
              <a:t> К сожалению, грамота утеряна. </a:t>
            </a:r>
          </a:p>
          <a:p>
            <a:pPr marL="0" indent="0" algn="just">
              <a:buNone/>
            </a:pPr>
            <a:endParaRPr lang="ru-RU" sz="2700" dirty="0">
              <a:solidFill>
                <a:schemeClr val="accent2">
                  <a:lumMod val="50000"/>
                </a:schemeClr>
              </a:solidFill>
              <a:latin typeface="Times New Roman" panose="02020603050405020304" pitchFamily="18" charset="0"/>
              <a:cs typeface="Times New Roman" panose="02020603050405020304" pitchFamily="18" charset="0"/>
            </a:endParaRPr>
          </a:p>
          <a:p>
            <a:pPr marL="0" indent="0" algn="just">
              <a:buNone/>
            </a:pPr>
            <a:r>
              <a:rPr lang="ru-RU" sz="2700" dirty="0">
                <a:solidFill>
                  <a:schemeClr val="accent2">
                    <a:lumMod val="50000"/>
                  </a:schemeClr>
                </a:solidFill>
                <a:latin typeface="Times New Roman" panose="02020603050405020304" pitchFamily="18" charset="0"/>
                <a:cs typeface="Times New Roman" panose="02020603050405020304" pitchFamily="18" charset="0"/>
              </a:rPr>
              <a:t>В армию отца призвали в 1947 году, уже после войны. В Бирме была школа младших авиационных специалистов (ШМАС), он приобрел там специальность механика на ИЛ-4. Всю жизнь посвятил военной дальней авиации, был техником по вооружению, обслуживал бомбардировщики, начал младшим лейтенантом, а демобилизовался в звании майора, служил 34 года. </a:t>
            </a:r>
          </a:p>
          <a:p>
            <a:pPr marL="0" indent="0" algn="just">
              <a:buNone/>
            </a:pPr>
            <a:r>
              <a:rPr lang="ru-RU" sz="2700"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just">
              <a:buNone/>
            </a:pPr>
            <a:r>
              <a:rPr lang="ru-RU" sz="2700" dirty="0">
                <a:solidFill>
                  <a:schemeClr val="accent2">
                    <a:lumMod val="50000"/>
                  </a:schemeClr>
                </a:solidFill>
                <a:latin typeface="Times New Roman" panose="02020603050405020304" pitchFamily="18" charset="0"/>
                <a:cs typeface="Times New Roman" panose="02020603050405020304" pitchFamily="18" charset="0"/>
              </a:rPr>
              <a:t>Фото 1965 года — Г.Г. </a:t>
            </a:r>
            <a:r>
              <a:rPr lang="ru-RU" sz="2700" dirty="0" err="1">
                <a:solidFill>
                  <a:schemeClr val="accent2">
                    <a:lumMod val="50000"/>
                  </a:schemeClr>
                </a:solidFill>
                <a:latin typeface="Times New Roman" panose="02020603050405020304" pitchFamily="18" charset="0"/>
                <a:cs typeface="Times New Roman" panose="02020603050405020304" pitchFamily="18" charset="0"/>
              </a:rPr>
              <a:t>Буторин</a:t>
            </a:r>
            <a:r>
              <a:rPr lang="ru-RU" sz="2700" dirty="0">
                <a:solidFill>
                  <a:schemeClr val="accent2">
                    <a:lumMod val="50000"/>
                  </a:schemeClr>
                </a:solidFill>
                <a:latin typeface="Times New Roman" panose="02020603050405020304" pitchFamily="18" charset="0"/>
                <a:cs typeface="Times New Roman" panose="02020603050405020304" pitchFamily="18" charset="0"/>
              </a:rPr>
              <a:t> на военном аэродроме авиабазы Белая.</a:t>
            </a:r>
          </a:p>
          <a:p>
            <a:pPr marL="0" indent="0">
              <a:buNone/>
            </a:pPr>
            <a:r>
              <a:rPr lang="ru-RU" dirty="0">
                <a:solidFill>
                  <a:schemeClr val="accent2">
                    <a:lumMod val="50000"/>
                  </a:schemeClr>
                </a:solidFill>
                <a:latin typeface="Times New Roman" panose="02020603050405020304" pitchFamily="18" charset="0"/>
                <a:cs typeface="Times New Roman" panose="02020603050405020304" pitchFamily="18" charset="0"/>
              </a:rPr>
              <a:t> </a:t>
            </a:r>
          </a:p>
          <a:p>
            <a:pPr marL="0" indent="0" algn="r">
              <a:buNone/>
            </a:pPr>
            <a:r>
              <a:rPr lang="ru-RU" i="1" dirty="0">
                <a:solidFill>
                  <a:schemeClr val="accent2">
                    <a:lumMod val="50000"/>
                  </a:schemeClr>
                </a:solidFill>
                <a:latin typeface="Times New Roman" panose="02020603050405020304" pitchFamily="18" charset="0"/>
                <a:cs typeface="Times New Roman" panose="02020603050405020304" pitchFamily="18" charset="0"/>
              </a:rPr>
              <a:t>Программист отдела делопроизводства</a:t>
            </a:r>
            <a:br>
              <a:rPr lang="ru-RU" i="1" dirty="0">
                <a:solidFill>
                  <a:schemeClr val="accent2">
                    <a:lumMod val="50000"/>
                  </a:schemeClr>
                </a:solidFill>
                <a:latin typeface="Times New Roman" panose="02020603050405020304" pitchFamily="18" charset="0"/>
                <a:cs typeface="Times New Roman" panose="02020603050405020304" pitchFamily="18" charset="0"/>
              </a:rPr>
            </a:br>
            <a:r>
              <a:rPr lang="ru-RU" i="1" dirty="0">
                <a:solidFill>
                  <a:schemeClr val="accent2">
                    <a:lumMod val="50000"/>
                  </a:schemeClr>
                </a:solidFill>
                <a:latin typeface="Times New Roman" panose="02020603050405020304" pitchFamily="18" charset="0"/>
                <a:cs typeface="Times New Roman" panose="02020603050405020304" pitchFamily="18" charset="0"/>
              </a:rPr>
              <a:t>и организационного обеспечения ИДСТУ СО РАН </a:t>
            </a:r>
            <a:br>
              <a:rPr lang="ru-RU" i="1" dirty="0">
                <a:solidFill>
                  <a:schemeClr val="accent2">
                    <a:lumMod val="50000"/>
                  </a:schemeClr>
                </a:solidFill>
                <a:latin typeface="Times New Roman" panose="02020603050405020304" pitchFamily="18" charset="0"/>
                <a:cs typeface="Times New Roman" panose="02020603050405020304" pitchFamily="18" charset="0"/>
              </a:rPr>
            </a:br>
            <a:r>
              <a:rPr lang="ru-RU" i="1" dirty="0">
                <a:solidFill>
                  <a:schemeClr val="accent2">
                    <a:lumMod val="50000"/>
                  </a:schemeClr>
                </a:solidFill>
                <a:latin typeface="Times New Roman" panose="02020603050405020304" pitchFamily="18" charset="0"/>
                <a:cs typeface="Times New Roman" panose="02020603050405020304" pitchFamily="18" charset="0"/>
              </a:rPr>
              <a:t>Жолудева Евгения Григорьевна</a:t>
            </a:r>
            <a:endParaRPr lang="ru-RU" dirty="0">
              <a:solidFill>
                <a:schemeClr val="accent2">
                  <a:lumMod val="50000"/>
                </a:schemeClr>
              </a:solidFill>
              <a:latin typeface="Times New Roman" panose="02020603050405020304" pitchFamily="18" charset="0"/>
              <a:cs typeface="Times New Roman" panose="02020603050405020304" pitchFamily="18" charset="0"/>
            </a:endParaRPr>
          </a:p>
          <a:p>
            <a:endParaRPr lang="ru-RU"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13" name="Объект 12" descr="C:\Users\User\Pictures\ВОВ\Буторин Г.Г.jpg"/>
          <p:cNvPicPr>
            <a:picLocks noGrp="1"/>
          </p:cNvPicPr>
          <p:nvPr>
            <p:ph sz="half" idx="1"/>
          </p:nvPr>
        </p:nvPicPr>
        <p:blipFill>
          <a:blip r:embed="rId2" cstate="print">
            <a:extLst>
              <a:ext uri="{BEBA8EAE-BF5A-486C-A8C5-ECC9F3942E4B}">
                <a14:imgProps xmlns:a14="http://schemas.microsoft.com/office/drawing/2010/main">
                  <a14:imgLayer r:embed="rId3">
                    <a14:imgEffect>
                      <a14:sharpenSoften amount="18000"/>
                    </a14:imgEffect>
                  </a14:imgLayer>
                </a14:imgProps>
              </a:ext>
              <a:ext uri="{28A0092B-C50C-407E-A947-70E740481C1C}">
                <a14:useLocalDpi xmlns:a14="http://schemas.microsoft.com/office/drawing/2010/main" val="0"/>
              </a:ext>
            </a:extLst>
          </a:blip>
          <a:srcRect/>
          <a:stretch>
            <a:fillRect/>
          </a:stretch>
        </p:blipFill>
        <p:spPr bwMode="auto">
          <a:xfrm>
            <a:off x="467544" y="1412776"/>
            <a:ext cx="3981689" cy="2914854"/>
          </a:xfrm>
          <a:prstGeom prst="rect">
            <a:avLst/>
          </a:prstGeom>
          <a:noFill/>
          <a:ln>
            <a:noFill/>
          </a:ln>
          <a:effectLst>
            <a:outerShdw blurRad="203200" dist="63500" dir="12000000" sx="113000" sy="113000" algn="ctr" rotWithShape="0">
              <a:srgbClr val="000000">
                <a:alpha val="14000"/>
              </a:srgbClr>
            </a:outerShdw>
          </a:effectLst>
        </p:spPr>
      </p:pic>
    </p:spTree>
    <p:extLst>
      <p:ext uri="{BB962C8B-B14F-4D97-AF65-F5344CB8AC3E}">
        <p14:creationId xmlns:p14="http://schemas.microsoft.com/office/powerpoint/2010/main" val="862813917"/>
      </p:ext>
    </p:extLst>
  </p:cSld>
  <p:clrMapOvr>
    <a:masterClrMapping/>
  </p:clrMapOvr>
  <mc:AlternateContent xmlns:mc="http://schemas.openxmlformats.org/markup-compatibility/2006" xmlns:p14="http://schemas.microsoft.com/office/powerpoint/2010/main">
    <mc:Choice Requires="p14">
      <p:transition spd="slow" p14:dur="1500" advClick="0" advTm="15000">
        <p:wipe/>
      </p:transition>
    </mc:Choice>
    <mc:Fallback xmlns="">
      <p:transition spd="slow" advClick="0" advTm="15000">
        <p:wipe/>
      </p:transition>
    </mc:Fallback>
  </mc:AlternateContent>
</p:sld>
</file>

<file path=ppt/theme/theme1.xml><?xml version="1.0" encoding="utf-8"?>
<a:theme xmlns:a="http://schemas.openxmlformats.org/drawingml/2006/main" name="Тема Office">
  <a:themeElements>
    <a:clrScheme name="Кнопка">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Метро">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3571</TotalTime>
  <Words>5505</Words>
  <Application>Microsoft Office PowerPoint</Application>
  <PresentationFormat>Экран (4:3)</PresentationFormat>
  <Paragraphs>255</Paragraphs>
  <Slides>27</Slides>
  <Notes>2</Notes>
  <HiddenSlides>0</HiddenSlides>
  <MMClips>0</MMClips>
  <ScaleCrop>false</ScaleCrop>
  <HeadingPairs>
    <vt:vector size="8" baseType="variant">
      <vt:variant>
        <vt:lpstr>Использованные шрифты</vt:lpstr>
      </vt:variant>
      <vt:variant>
        <vt:i4>3</vt:i4>
      </vt:variant>
      <vt:variant>
        <vt:lpstr>Тема</vt:lpstr>
      </vt:variant>
      <vt:variant>
        <vt:i4>1</vt:i4>
      </vt:variant>
      <vt:variant>
        <vt:lpstr>Внедренные серверы OLE</vt:lpstr>
      </vt:variant>
      <vt:variant>
        <vt:i4>1</vt:i4>
      </vt:variant>
      <vt:variant>
        <vt:lpstr>Заголовки слайдов</vt:lpstr>
      </vt:variant>
      <vt:variant>
        <vt:i4>27</vt:i4>
      </vt:variant>
    </vt:vector>
  </HeadingPairs>
  <TitlesOfParts>
    <vt:vector size="32" baseType="lpstr">
      <vt:lpstr>Arial</vt:lpstr>
      <vt:lpstr>Calibri</vt:lpstr>
      <vt:lpstr>Times New Roman</vt:lpstr>
      <vt:lpstr>Тема Office</vt:lpstr>
      <vt:lpstr>Adobe Acrobat Document</vt:lpstr>
      <vt:lpstr>Презентация PowerPoint</vt:lpstr>
      <vt:lpstr>Книга памяти  сотрудников ИДСТУ СО РАН</vt:lpstr>
      <vt:lpstr>Отрывок из поэмы «Реквием»  Роберта Рождественского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Книга памяти  сотрудников ИДСТУ СО РАН</dc:title>
  <dc:creator>User</dc:creator>
  <cp:lastModifiedBy>User</cp:lastModifiedBy>
  <cp:revision>76</cp:revision>
  <dcterms:created xsi:type="dcterms:W3CDTF">2025-04-28T07:50:39Z</dcterms:created>
  <dcterms:modified xsi:type="dcterms:W3CDTF">2026-05-07T03:44:02Z</dcterms:modified>
</cp:coreProperties>
</file>