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383" r:id="rId4"/>
    <p:sldId id="387" r:id="rId5"/>
    <p:sldId id="358" r:id="rId6"/>
    <p:sldId id="363" r:id="rId7"/>
    <p:sldId id="382" r:id="rId8"/>
    <p:sldId id="384" r:id="rId9"/>
    <p:sldId id="257" r:id="rId10"/>
    <p:sldId id="375" r:id="rId11"/>
    <p:sldId id="380" r:id="rId12"/>
    <p:sldId id="377" r:id="rId13"/>
    <p:sldId id="386" r:id="rId14"/>
    <p:sldId id="388" r:id="rId15"/>
    <p:sldId id="389" r:id="rId16"/>
    <p:sldId id="385" r:id="rId17"/>
    <p:sldId id="390" r:id="rId18"/>
    <p:sldId id="339" r:id="rId19"/>
    <p:sldId id="346" r:id="rId20"/>
    <p:sldId id="391" r:id="rId21"/>
    <p:sldId id="392" r:id="rId22"/>
    <p:sldId id="39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7FDE"/>
    <a:srgbClr val="FFFFCC"/>
    <a:srgbClr val="FFFF99"/>
    <a:srgbClr val="000066"/>
    <a:srgbClr val="0000CC"/>
    <a:srgbClr val="DAE7F6"/>
    <a:srgbClr val="E9EFF7"/>
    <a:srgbClr val="EBF6F9"/>
    <a:srgbClr val="E1E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3" autoAdjust="0"/>
    <p:restoredTop sz="96433" autoAdjust="0"/>
  </p:normalViewPr>
  <p:slideViewPr>
    <p:cSldViewPr>
      <p:cViewPr varScale="1">
        <p:scale>
          <a:sx n="98" d="100"/>
          <a:sy n="98" d="100"/>
        </p:scale>
        <p:origin x="-800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C9FF5-099E-4FFA-802A-69E6AC3456B0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65BF8-659C-4CF7-BF7C-346FC589F4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04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5BF8-659C-4CF7-BF7C-346FC589F48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25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5BF8-659C-4CF7-BF7C-346FC589F48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559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5BF8-659C-4CF7-BF7C-346FC589F48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84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5BF8-659C-4CF7-BF7C-346FC589F48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19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5BF8-659C-4CF7-BF7C-346FC589F48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698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5BF8-659C-4CF7-BF7C-346FC589F48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4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F066-2CCE-44D1-8A5F-C22714B47CB7}" type="datetime1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EF37-DAB8-4955-9E30-9C5341E47967}" type="datetime1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3F4D-52AF-4518-AE1A-BCBBE2EA0E0C}" type="datetime1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70B0-95D8-475A-BD19-6585BCF9E6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0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0FD1-D3DE-4974-8E14-AC6AE8F1AE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9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7A59-099D-40F2-8E62-1C5E711EC7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1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A550-C48E-45D9-A782-0FFCDE7E69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5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B38E-744D-48E7-892D-D73E92BD2B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0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CD7E-D009-420B-99AB-C8772213E2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5F6-DA5D-4088-95B7-9E095A1CD5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F75E-B25A-4794-BF02-F3BCD82CE8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2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F281-38D9-47A0-A7A3-E412064BBC19}" type="datetime1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fld id="{39C2A4CE-C261-4422-B4F4-A32C4030A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8B03-6604-4C63-935E-3D0A404549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0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EA2E-1B48-4D1E-945F-A0703433B8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8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7340-C3C7-4E2A-8816-1055BBD6F7A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0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80EA-CC21-4C23-ACDD-658D679531BC}" type="datetime1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41AE-2C03-4725-AD5F-0252F575B7AB}" type="datetime1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5532-9287-4C18-8945-71BBF06E9802}" type="datetime1">
              <a:rPr lang="ru-RU" smtClean="0"/>
              <a:t>26.08.2022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A167-896C-4343-8B03-A6B699C263D5}" type="datetime1">
              <a:rPr lang="ru-RU" smtClean="0"/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1E3C-981D-4B91-A9CB-DFC0D2FA8243}" type="datetime1">
              <a:rPr lang="ru-RU" smtClean="0"/>
              <a:t>26.08.2022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FC8C-FD63-4A5A-8876-F9D70DB0B138}" type="datetime1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36CC-E3E3-4C57-B907-28F3564578E8}" type="datetime1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0">
              <a:srgbClr val="E9EFF7"/>
            </a:gs>
            <a:gs pos="10000">
              <a:srgbClr val="DAE7F6"/>
            </a:gs>
            <a:gs pos="32000">
              <a:srgbClr val="EBF6F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0E488-191B-457E-81C8-2209252C8988}" type="datetime1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2A4CE-C261-4422-B4F4-A32C4030A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0">
              <a:srgbClr val="E9EFF7"/>
            </a:gs>
            <a:gs pos="10000">
              <a:srgbClr val="DAE7F6"/>
            </a:gs>
            <a:gs pos="32000">
              <a:srgbClr val="EBF6F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A3B36-C5B5-4E63-A2D0-AE93004FC19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2A4CE-C261-4422-B4F4-A32C4030A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620" y="188640"/>
            <a:ext cx="8712967" cy="2246769"/>
          </a:xfrm>
          <a:prstGeom prst="rect">
            <a:avLst/>
          </a:prstGeom>
          <a:effectLst>
            <a:outerShdw blurRad="76200" dist="88900" dir="3000000" algn="ctr" rotWithShape="0">
              <a:schemeClr val="bg2">
                <a:lumMod val="75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500" b="1" i="1" dirty="0">
                <a:solidFill>
                  <a:srgbClr val="004A48"/>
                </a:solidFill>
              </a:rPr>
              <a:t>ОЦЕНКА И АНАЛИЗ </a:t>
            </a:r>
            <a:endParaRPr lang="ru-RU" sz="3500" b="1" i="1" dirty="0" smtClean="0">
              <a:solidFill>
                <a:srgbClr val="004A48"/>
              </a:solidFill>
            </a:endParaRPr>
          </a:p>
          <a:p>
            <a:pPr algn="ctr"/>
            <a:r>
              <a:rPr lang="ru-RU" sz="3500" b="1" i="1" dirty="0" smtClean="0">
                <a:solidFill>
                  <a:srgbClr val="004A48"/>
                </a:solidFill>
              </a:rPr>
              <a:t>МНОГОЛЕТНИХ </a:t>
            </a:r>
            <a:r>
              <a:rPr lang="ru-RU" sz="3500" b="1" i="1" dirty="0">
                <a:solidFill>
                  <a:srgbClr val="004A48"/>
                </a:solidFill>
              </a:rPr>
              <a:t>КОЛЕБАНИЙ </a:t>
            </a:r>
            <a:endParaRPr lang="ru-RU" sz="3500" b="1" i="1" dirty="0" smtClean="0">
              <a:solidFill>
                <a:srgbClr val="004A48"/>
              </a:solidFill>
            </a:endParaRPr>
          </a:p>
          <a:p>
            <a:pPr algn="ctr"/>
            <a:r>
              <a:rPr lang="ru-RU" sz="3500" b="1" i="1" dirty="0" smtClean="0">
                <a:solidFill>
                  <a:srgbClr val="004A48"/>
                </a:solidFill>
              </a:rPr>
              <a:t>ЭЛЕМЕНТОВ </a:t>
            </a:r>
            <a:r>
              <a:rPr lang="ru-RU" sz="3500" b="1" i="1" dirty="0">
                <a:solidFill>
                  <a:srgbClr val="004A48"/>
                </a:solidFill>
              </a:rPr>
              <a:t>ВОДНОГО БАЛАНСА </a:t>
            </a:r>
            <a:r>
              <a:rPr lang="ru-RU" sz="3500" b="1" i="1" dirty="0" smtClean="0">
                <a:solidFill>
                  <a:srgbClr val="004A48"/>
                </a:solidFill>
              </a:rPr>
              <a:t>ОЗЕРА БАЙКАЛ</a:t>
            </a:r>
            <a:endParaRPr lang="ru-RU" sz="3500" b="1" i="1" dirty="0">
              <a:solidFill>
                <a:srgbClr val="004A48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3032" y="2564904"/>
            <a:ext cx="8532947" cy="1338828"/>
            <a:chOff x="359533" y="3875945"/>
            <a:chExt cx="8532947" cy="1338828"/>
          </a:xfrm>
        </p:grpSpPr>
        <p:sp>
          <p:nvSpPr>
            <p:cNvPr id="1025" name="Rectangle 1"/>
            <p:cNvSpPr>
              <a:spLocks noChangeArrowheads="1"/>
            </p:cNvSpPr>
            <p:nvPr/>
          </p:nvSpPr>
          <p:spPr bwMode="auto">
            <a:xfrm>
              <a:off x="3995936" y="3965575"/>
              <a:ext cx="4896544" cy="1246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2500" i="1" smtClean="0">
                  <a:solidFill>
                    <a:srgbClr val="004A48"/>
                  </a:solidFill>
                  <a:latin typeface="Times New Roman" pitchFamily="18" charset="0"/>
                  <a:cs typeface="Times New Roman" pitchFamily="18" charset="0"/>
                </a:rPr>
                <a:t>Георгиевский В.Ю.,</a:t>
              </a:r>
              <a:endParaRPr lang="ru-RU" sz="2500" i="1" dirty="0" smtClean="0">
                <a:solidFill>
                  <a:srgbClr val="004A48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500" i="1" smtClean="0">
                  <a:solidFill>
                    <a:srgbClr val="004A48"/>
                  </a:solidFill>
                  <a:latin typeface="Times New Roman" pitchFamily="18" charset="0"/>
                  <a:cs typeface="Times New Roman" pitchFamily="18" charset="0"/>
                </a:rPr>
                <a:t>Измайлова </a:t>
              </a:r>
              <a:r>
                <a:rPr lang="ru-RU" sz="2500" i="1">
                  <a:solidFill>
                    <a:srgbClr val="004A4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А.В</a:t>
              </a:r>
              <a:r>
                <a:rPr lang="ru-RU" sz="2500" i="1" smtClean="0">
                  <a:solidFill>
                    <a:srgbClr val="004A4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., </a:t>
              </a:r>
              <a:endParaRPr lang="ru-RU" sz="2500" i="1" dirty="0">
                <a:solidFill>
                  <a:srgbClr val="004A4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500" i="1" smtClean="0">
                  <a:solidFill>
                    <a:srgbClr val="004A48"/>
                  </a:solidFill>
                  <a:latin typeface="Times New Roman" pitchFamily="18" charset="0"/>
                  <a:cs typeface="Times New Roman" pitchFamily="18" charset="0"/>
                </a:rPr>
                <a:t>Фуксова </a:t>
              </a:r>
              <a:r>
                <a:rPr lang="ru-RU" sz="2500" i="1">
                  <a:solidFill>
                    <a:srgbClr val="004A48"/>
                  </a:solidFill>
                  <a:latin typeface="Times New Roman" pitchFamily="18" charset="0"/>
                  <a:cs typeface="Times New Roman" pitchFamily="18" charset="0"/>
                </a:rPr>
                <a:t>Т.В</a:t>
              </a:r>
              <a:r>
                <a:rPr lang="ru-RU" sz="2500" i="1" smtClean="0">
                  <a:solidFill>
                    <a:srgbClr val="004A48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2500" i="1" dirty="0" smtClean="0">
                <a:solidFill>
                  <a:srgbClr val="004A4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59533" y="3875945"/>
              <a:ext cx="3880339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700" b="1" i="1" smtClean="0">
                  <a:solidFill>
                    <a:srgbClr val="004A48"/>
                  </a:solidFill>
                  <a:latin typeface="Times New Roman" pitchFamily="18" charset="0"/>
                  <a:cs typeface="Times New Roman" pitchFamily="18" charset="0"/>
                </a:rPr>
                <a:t>Государственный гидрологический институт (ГГИ): </a:t>
              </a:r>
              <a:endParaRPr lang="ru-RU" sz="2700" b="1" i="1" dirty="0">
                <a:solidFill>
                  <a:srgbClr val="004A4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13620" y="4478398"/>
            <a:ext cx="8532947" cy="1631216"/>
            <a:chOff x="359533" y="3773215"/>
            <a:chExt cx="8532947" cy="1631216"/>
          </a:xfrm>
        </p:grpSpPr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3995936" y="3773215"/>
              <a:ext cx="4896544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2500" i="1" u="sng" smtClean="0">
                  <a:solidFill>
                    <a:srgbClr val="004A48"/>
                  </a:solidFill>
                  <a:latin typeface="Times New Roman" pitchFamily="18" charset="0"/>
                  <a:cs typeface="Times New Roman" pitchFamily="18" charset="0"/>
                </a:rPr>
                <a:t>Абасов Н.В.,</a:t>
              </a:r>
              <a:r>
                <a:rPr lang="ru-RU" sz="2500" i="1" smtClean="0">
                  <a:solidFill>
                    <a:srgbClr val="004A4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ru-RU" sz="2500" i="1" smtClean="0">
                  <a:solidFill>
                    <a:srgbClr val="004A48"/>
                  </a:solidFill>
                  <a:latin typeface="Times New Roman" pitchFamily="18" charset="0"/>
                  <a:cs typeface="Times New Roman" pitchFamily="18" charset="0"/>
                </a:rPr>
                <a:t>Никитин </a:t>
              </a:r>
              <a:r>
                <a:rPr lang="ru-RU" sz="2500" i="1">
                  <a:solidFill>
                    <a:srgbClr val="004A48"/>
                  </a:solidFill>
                  <a:latin typeface="Times New Roman" pitchFamily="18" charset="0"/>
                  <a:cs typeface="Times New Roman" pitchFamily="18" charset="0"/>
                </a:rPr>
                <a:t>В.М</a:t>
              </a:r>
              <a:r>
                <a:rPr lang="ru-RU" sz="2500" i="1" smtClean="0">
                  <a:solidFill>
                    <a:srgbClr val="004A48"/>
                  </a:solidFill>
                  <a:latin typeface="Times New Roman" pitchFamily="18" charset="0"/>
                  <a:cs typeface="Times New Roman" pitchFamily="18" charset="0"/>
                </a:rPr>
                <a:t>.,</a:t>
              </a:r>
              <a:endParaRPr lang="ru-RU" sz="2500" i="1" u="sng" smtClean="0">
                <a:solidFill>
                  <a:srgbClr val="004A48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500" i="1" smtClean="0">
                  <a:solidFill>
                    <a:srgbClr val="004A48"/>
                  </a:solidFill>
                  <a:latin typeface="Times New Roman" pitchFamily="18" charset="0"/>
                  <a:cs typeface="Times New Roman" pitchFamily="18" charset="0"/>
                </a:rPr>
                <a:t>Бережных Т.В.,</a:t>
              </a:r>
            </a:p>
            <a:p>
              <a:pPr algn="ctr"/>
              <a:r>
                <a:rPr lang="ru-RU" sz="2500" i="1" smtClean="0">
                  <a:solidFill>
                    <a:srgbClr val="004A48"/>
                  </a:solidFill>
                  <a:latin typeface="Times New Roman" pitchFamily="18" charset="0"/>
                  <a:cs typeface="Times New Roman" pitchFamily="18" charset="0"/>
                </a:rPr>
                <a:t>Осипчук Е.Н. </a:t>
              </a:r>
              <a:endParaRPr lang="ru-RU" sz="2500" i="1" dirty="0" smtClean="0">
                <a:solidFill>
                  <a:srgbClr val="004A4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59533" y="3875945"/>
              <a:ext cx="3880339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700" b="1" i="1" smtClean="0">
                  <a:solidFill>
                    <a:srgbClr val="004A48"/>
                  </a:solidFill>
                  <a:latin typeface="Times New Roman" pitchFamily="18" charset="0"/>
                  <a:cs typeface="Times New Roman" pitchFamily="18" charset="0"/>
                </a:rPr>
                <a:t>Институт систем энергетики (ИСЭМ) </a:t>
              </a:r>
            </a:p>
            <a:p>
              <a:pPr algn="ctr"/>
              <a:r>
                <a:rPr lang="ru-RU" sz="2700" b="1" i="1" smtClean="0">
                  <a:solidFill>
                    <a:srgbClr val="004A48"/>
                  </a:solidFill>
                  <a:latin typeface="Times New Roman" pitchFamily="18" charset="0"/>
                  <a:cs typeface="Times New Roman" pitchFamily="18" charset="0"/>
                </a:rPr>
                <a:t>СО РАН: </a:t>
              </a:r>
              <a:endParaRPr lang="ru-RU" sz="2700" b="1" i="1" dirty="0">
                <a:solidFill>
                  <a:srgbClr val="004A4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160957" y="6309320"/>
            <a:ext cx="14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Иркутск-2022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294" y="3789040"/>
            <a:ext cx="5678970" cy="29145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294" y="617754"/>
            <a:ext cx="5678970" cy="311154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257" y="116632"/>
            <a:ext cx="8909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Анализ изменений внутригодового распределения осадков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68789" y="1628800"/>
            <a:ext cx="1437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>
                <a:latin typeface="Arial" pitchFamily="34" charset="0"/>
                <a:cs typeface="Arial" pitchFamily="34" charset="0"/>
              </a:rPr>
              <a:t>увеличение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68789" y="4877007"/>
            <a:ext cx="1531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latin typeface="Arial" pitchFamily="34" charset="0"/>
                <a:cs typeface="Arial" pitchFamily="34" charset="0"/>
              </a:rPr>
              <a:t>уменьшение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5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249" y="4653136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– 10,9 км</a:t>
            </a:r>
            <a:r>
              <a:rPr lang="ru-RU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(1966 г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.),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6213" algn="just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Максимум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 19,4 км</a:t>
            </a:r>
            <a:r>
              <a:rPr lang="ru-RU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(1996 г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</a:p>
          <a:p>
            <a:pPr indent="176213" algn="just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Среднегодовой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15,1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20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6213" algn="just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испарения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 2012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31" y="692696"/>
            <a:ext cx="8489605" cy="388843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6632"/>
            <a:ext cx="856508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Динамика изменения испарения с поверхности озера</a:t>
            </a:r>
            <a:endParaRPr lang="ru-RU" sz="2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6632"/>
            <a:ext cx="856508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Анализ доли осадков и испарений</a:t>
            </a:r>
            <a:endParaRPr lang="ru-RU" sz="2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" y="593686"/>
            <a:ext cx="7344816" cy="3014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" y="3619846"/>
            <a:ext cx="7344816" cy="304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5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6632"/>
            <a:ext cx="856508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Доли приходной части поверхностного притока</a:t>
            </a:r>
            <a:endParaRPr lang="ru-RU" sz="2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01" y="836712"/>
            <a:ext cx="8254804" cy="548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4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6632"/>
            <a:ext cx="856508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Доли расходной части (расход через ГЭС/испарение)</a:t>
            </a:r>
            <a:endParaRPr lang="ru-RU" sz="2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05064"/>
            <a:ext cx="8298107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5" y="881718"/>
            <a:ext cx="8421068" cy="312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8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94626"/>
            <a:ext cx="4060825" cy="406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847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031" y="1094626"/>
            <a:ext cx="406082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4256" y="5214089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Разность средних температур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522056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Разность </a:t>
            </a:r>
            <a:r>
              <a:rPr lang="ru-RU" smtClean="0"/>
              <a:t>средних </a:t>
            </a:r>
          </a:p>
          <a:p>
            <a:pPr algn="ctr"/>
            <a:r>
              <a:rPr lang="ru-RU" smtClean="0"/>
              <a:t>осадков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585160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Периоды</a:t>
            </a:r>
            <a:r>
              <a:rPr lang="ru-RU" smtClean="0"/>
              <a:t>: 1996-2020 и 1960-1995 гг.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16632"/>
            <a:ext cx="856508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Климатические изменения в бассейне озера</a:t>
            </a:r>
            <a:endParaRPr lang="ru-RU" sz="2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16632"/>
            <a:ext cx="85650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Хронологический график среднесуточных уровней </a:t>
            </a:r>
            <a:r>
              <a:rPr lang="ru-RU" sz="2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озера на </a:t>
            </a:r>
            <a:r>
              <a:rPr lang="ru-RU" sz="25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гидрологических постах </a:t>
            </a:r>
            <a:r>
              <a:rPr lang="ru-RU" sz="2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(1981-1982 </a:t>
            </a:r>
            <a:r>
              <a:rPr lang="ru-RU" sz="25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гг</a:t>
            </a:r>
            <a:r>
              <a:rPr lang="ru-RU" sz="2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ru-RU" sz="2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Рисунок 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8"/>
          <a:stretch>
            <a:fillRect/>
          </a:stretch>
        </p:blipFill>
        <p:spPr bwMode="auto">
          <a:xfrm>
            <a:off x="899592" y="978406"/>
            <a:ext cx="7128792" cy="559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46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817" y="1268760"/>
            <a:ext cx="88547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Приток за период 1960-2020 гг. стал существенно меньше по сравнению с предыдущем периодом.</a:t>
            </a:r>
          </a:p>
          <a:p>
            <a:pPr indent="176213" algn="just"/>
            <a:endParaRPr 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6213" algn="just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Маловодный период 2014-2017 гг. был более жесткий, чем аналогичный 1976-1981 гг.</a:t>
            </a:r>
          </a:p>
          <a:p>
            <a:pPr indent="176213" algn="just"/>
            <a:endParaRPr 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6213" algn="just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эффективного управления уровенным режимом оз.Байкал требуются более совершенные средства по регистрации данных составляющих водного баланса.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55159"/>
            <a:ext cx="85650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Заключение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708920"/>
            <a:ext cx="8072494" cy="769441"/>
          </a:xfrm>
          <a:prstGeom prst="rect">
            <a:avLst/>
          </a:prstGeom>
          <a:noFill/>
          <a:effectLst>
            <a:outerShdw blurRad="76200" dist="88900" dir="2400000" algn="ctr" rotWithShape="0">
              <a:schemeClr val="accent5">
                <a:lumMod val="40000"/>
                <a:lumOff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4A48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endParaRPr lang="ru-RU" sz="4400" b="1" i="1" dirty="0">
              <a:solidFill>
                <a:srgbClr val="004A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0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16632"/>
            <a:ext cx="85650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Хронологический график среднесуточных уровней </a:t>
            </a:r>
            <a:r>
              <a:rPr lang="ru-RU" sz="2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озера на </a:t>
            </a:r>
            <a:r>
              <a:rPr lang="ru-RU" sz="25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гидрологических постах </a:t>
            </a:r>
            <a:r>
              <a:rPr lang="ru-RU" sz="2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(2017-2018 гг.)</a:t>
            </a:r>
            <a:endParaRPr lang="ru-RU" sz="2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Рисунок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49050"/>
            <a:ext cx="7416824" cy="561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44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74" y="2780928"/>
            <a:ext cx="8168852" cy="30963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Основные составляющие </a:t>
            </a:r>
            <a:r>
              <a:rPr lang="ru-RU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водного баланса и полезный приток</a:t>
            </a:r>
            <a:endParaRPr lang="ru-RU" sz="24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6489" y="908720"/>
            <a:ext cx="8928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Приходная часть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поверхностный приток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2425" algn="just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осадки на поверхность озера (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O);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часть: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 Иркутской ГЭС (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Q);</a:t>
            </a:r>
          </a:p>
          <a:p>
            <a:pPr indent="352425" algn="just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испарение с поверхности озера (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Аккумуляция воды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894921"/>
              </p:ext>
            </p:extLst>
          </p:nvPr>
        </p:nvGraphicFramePr>
        <p:xfrm>
          <a:off x="2699792" y="2188863"/>
          <a:ext cx="432048" cy="304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Формула" r:id="rId4" imgW="253670" imgH="177569" progId="Equation.3">
                  <p:embed/>
                </p:oleObj>
              </mc:Choice>
              <mc:Fallback>
                <p:oleObj name="Формула" r:id="rId4" imgW="253670" imgH="177569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188863"/>
                        <a:ext cx="432048" cy="3040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44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16632"/>
            <a:ext cx="85650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Сравнение составляющих ВБ между периодами 2014-2017 и 1960-2020гг.</a:t>
            </a:r>
            <a:endParaRPr lang="ru-RU" sz="2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6408712" cy="55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3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16632"/>
            <a:ext cx="85650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Изменение </a:t>
            </a:r>
            <a:r>
              <a:rPr lang="ru-RU" sz="2800" dirty="0"/>
              <a:t>уровня </a:t>
            </a:r>
            <a:r>
              <a:rPr lang="ru-RU" sz="2800" dirty="0" smtClean="0"/>
              <a:t>автоматической станцией Лимнологического института (Листвянка 17.10.2016)</a:t>
            </a:r>
            <a:endParaRPr lang="ru-RU" sz="2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87" y="1556792"/>
            <a:ext cx="733425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06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7574" y="188640"/>
            <a:ext cx="76189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Изменения доли полезного притока-1 и притока-2</a:t>
            </a:r>
            <a:endParaRPr lang="ru-RU" sz="250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8254804" cy="548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607693" y="260648"/>
            <a:ext cx="806489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Карта-схема расположения гидрологических постов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68" y="980728"/>
            <a:ext cx="8421069" cy="576064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3940" y="1340768"/>
            <a:ext cx="624694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1971 г. месячные водные балансы составляются по единым методикам, базирующимся на результатах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наблюдений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сети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озерных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постов и </a:t>
            </a:r>
            <a:r>
              <a:rPr lang="ru-RU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прибреж-ных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метеорологических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станций. Поверхностный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приток определяется на основе данных </a:t>
            </a:r>
            <a:r>
              <a:rPr lang="ru-RU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гидрометрических </a:t>
            </a:r>
            <a:r>
              <a:rPr lang="ru-RU" sz="1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измерений.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4339" y="4451798"/>
            <a:ext cx="878497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–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1972 (</a:t>
            </a: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42,9 км</a:t>
            </a:r>
            <a:r>
              <a:rPr lang="ru-RU" sz="17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2015 (</a:t>
            </a: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42,6 км</a:t>
            </a:r>
            <a:r>
              <a:rPr lang="ru-RU" sz="17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гг</a:t>
            </a:r>
            <a:r>
              <a:rPr lang="ru-RU" sz="170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7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Максимум –  1973</a:t>
            </a:r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92,8 </a:t>
            </a:r>
            <a:r>
              <a:rPr lang="ru-RU" sz="17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1700" b="1" baseline="30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algn="just"/>
            <a:r>
              <a:rPr lang="ru-RU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62,5 </a:t>
            </a:r>
            <a:r>
              <a:rPr lang="ru-RU" sz="17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1700" b="1" baseline="300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7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/год</a:t>
            </a:r>
            <a:r>
              <a:rPr lang="ru-RU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>
                <a:latin typeface="Times New Roman" panose="02020603050405020304" pitchFamily="18" charset="0"/>
                <a:cs typeface="Times New Roman" panose="02020603050405020304" pitchFamily="18" charset="0"/>
              </a:rPr>
              <a:t>Маловодные периоды: </a:t>
            </a:r>
            <a:r>
              <a:rPr lang="ru-RU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1976–1981, 1996–2017 </a:t>
            </a:r>
            <a:r>
              <a:rPr lang="ru-RU" sz="1700"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Многоводные</a:t>
            </a:r>
            <a:r>
              <a:rPr lang="ru-RU" sz="170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периоды: 1960–1975, 1982–1995 </a:t>
            </a:r>
            <a:r>
              <a:rPr lang="ru-RU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6213" algn="just">
              <a:spcBef>
                <a:spcPts val="600"/>
              </a:spcBef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снижение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доли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притока р. Селенга во 2-ой части периода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(1996-2020) по отношению к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1-ой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(1960-1995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на 14%;  р. Баргузин на 1,5%; </a:t>
            </a:r>
          </a:p>
          <a:p>
            <a:pPr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возрастание доли притока р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В. Ангара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1,2%, доли остальных рек – на 13%.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87" y="593686"/>
            <a:ext cx="8582480" cy="379660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6632"/>
            <a:ext cx="856508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Динамика изменения годового поверхностного притока</a:t>
            </a:r>
            <a:endParaRPr lang="ru-RU" sz="2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5536" y="771762"/>
            <a:ext cx="5022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Times New Roman"/>
                <a:ea typeface="Times New Roman"/>
              </a:rPr>
              <a:t>Корреляционные связи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916764"/>
              </p:ext>
            </p:extLst>
          </p:nvPr>
        </p:nvGraphicFramePr>
        <p:xfrm>
          <a:off x="1619670" y="1196752"/>
          <a:ext cx="6336706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504058"/>
                <a:gridCol w="2322655"/>
                <a:gridCol w="654694"/>
                <a:gridCol w="556408"/>
                <a:gridCol w="556408"/>
                <a:gridCol w="556408"/>
                <a:gridCol w="556408"/>
                <a:gridCol w="629667"/>
              </a:tblGrid>
              <a:tr h="2232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Притоки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Притоки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В.Ангара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Баргузин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0.48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Турка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0.28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0.64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Селенга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-0.11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0.48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0.42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Снежная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0.36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0.50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0.37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0.59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Хара-Мурин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0.25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0.49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0.30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0.56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0.85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46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Поверхностный приток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0.29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0.74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0.61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0.88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0.72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0.7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586510"/>
              </p:ext>
            </p:extLst>
          </p:nvPr>
        </p:nvGraphicFramePr>
        <p:xfrm>
          <a:off x="1628056" y="4293096"/>
          <a:ext cx="6472336" cy="2088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3788"/>
                <a:gridCol w="1663313"/>
                <a:gridCol w="1118675"/>
                <a:gridCol w="1043314"/>
                <a:gridCol w="1283246"/>
              </a:tblGrid>
              <a:tr h="417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Период, гг.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Верх. Ангара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Баргузин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Селенга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Сумма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7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1960–1971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59,0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81,5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7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1972–1995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14,3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52,7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74,0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7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1996–2019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39,4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61,4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7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1960–2019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43,5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63,7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116632"/>
            <a:ext cx="856508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Корреляционные связи и доли притоков</a:t>
            </a:r>
            <a:endParaRPr lang="ru-RU" sz="2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832072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Доли главных притоков в оз. Байкал в различные периоды, 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65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12" y="620688"/>
            <a:ext cx="7596336" cy="604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257" y="116632"/>
            <a:ext cx="8909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Динамика изменения годовых притоков главных рек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37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770012"/>
            <a:ext cx="8277053" cy="512601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6632"/>
            <a:ext cx="856508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Внутригодовые изменения </a:t>
            </a:r>
            <a:r>
              <a:rPr lang="ru-RU" sz="2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притока в холодные месяцы</a:t>
            </a:r>
            <a:endParaRPr lang="ru-RU" sz="2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645" y="4941168"/>
            <a:ext cx="8238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– 1977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(8,7 км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2013 г. (9,4 км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indent="176213" algn="just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Максимум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 1988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1991 гг. (15,7 км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2008 г. (16,2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indent="176213" algn="just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Среднегодовой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 12,4 км</a:t>
            </a:r>
            <a:r>
              <a:rPr lang="ru-RU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6213" algn="just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Периоды с дефицитом осадков: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1975-1981,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2010-2017 гг.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08" y="764704"/>
            <a:ext cx="8646472" cy="403244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A4CE-C261-4422-B4F4-A32C4030A3B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6632"/>
            <a:ext cx="856508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Динамика изменения осадков на поверхность озера</a:t>
            </a:r>
            <a:endParaRPr lang="ru-RU" sz="2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8933</TotalTime>
  <Words>615</Words>
  <Application>Microsoft Office PowerPoint</Application>
  <PresentationFormat>Экран (4:3)</PresentationFormat>
  <Paragraphs>186</Paragraphs>
  <Slides>21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 Office</vt:lpstr>
      <vt:lpstr>1_Тема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NV</cp:lastModifiedBy>
  <cp:revision>958</cp:revision>
  <dcterms:created xsi:type="dcterms:W3CDTF">2016-08-29T20:06:58Z</dcterms:created>
  <dcterms:modified xsi:type="dcterms:W3CDTF">2022-08-26T01:44:41Z</dcterms:modified>
</cp:coreProperties>
</file>