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1"/>
    <p:restoredTop sz="94648"/>
  </p:normalViewPr>
  <p:slideViewPr>
    <p:cSldViewPr snapToGrid="0">
      <p:cViewPr varScale="1">
        <p:scale>
          <a:sx n="104" d="100"/>
          <a:sy n="104" d="100"/>
        </p:scale>
        <p:origin x="24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5A7AD-F59D-C1E0-6393-C01EB971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92265E-B8E1-AA40-C9AF-04CCBA7A4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A14E56-0E2B-E0FA-1759-59113092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471671-365E-1FD3-B9C8-1391C056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93FB70-FB80-38C2-27E9-E2912DE9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0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85040-7C67-EF0C-AB41-F736A2B9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91D26D-7C36-FC2E-7B45-59DEC1D3F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1420AB-C929-1784-7999-A43C2410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306ABC-DDA2-AADC-A4D3-A861863B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2142C7-DF78-7C75-0686-0BA6C5B0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7CC4D1-3507-7D34-BD26-E9BF12FE64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75A944-CAC1-C555-0B4B-524A6AAA6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46E9-38AA-6C89-613B-88D5E170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61ED67-53D1-8C66-F071-CF7E78FF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A742B2-24E8-B0DE-ACD0-EC0A0233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94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4FB48-423E-EC70-3B28-1B0DBA0B7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FE3F9-EF1D-371E-6C8F-531DD4F8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6E3715-1ED2-7875-CDFE-65E4A0C9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89579F-2B68-DC41-B7D7-2FFCB7B1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2BD8B8-0385-C4B3-78FB-7CFA2F44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64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A15C7-27D1-F926-25CC-1FD51F2DD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442C7E-1034-3D42-758F-B16507E52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4C66D0-CB2C-465A-EF64-3C9A69A9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88A694-69BA-754F-F144-3782B106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EC633A-88A0-5AE2-B575-4102CD1B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3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8BC871-330E-7924-D834-6F791F87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79D72C-14D1-ED9F-52D4-386BCEE1D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078263-1057-33F9-CF63-C23EC24EB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B4C582-26F7-9807-8470-AFFBDB04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A52B08-A444-74F3-F15C-2FC70272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47A521-6B80-B95F-28CC-F0F9182B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1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FE5C5-2033-66E1-1BCF-6510D599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B3053C-9DD2-A707-F17D-52D69A2C3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BCCF5C-6284-984D-2B06-BF77FE243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450AD2-05F2-34B6-F107-ABA3E181C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E85EFE-9DAD-3FF9-76A3-5A025C78E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52D7358-6B08-3F13-65DC-AD109B69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3609BE-9248-7EF2-CEC5-F8A388B4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FE5A52-D397-8393-B5D0-839EEEFF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3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BE9B9-FDEE-F511-002C-D520D5509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EB4768-26EF-8AF6-6211-1C452E94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C37284-AD8C-2502-BE24-91867DB7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D95FD2-0755-AD15-B737-7C279FF6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DCEF0B-56E6-D7FF-3282-F189B4A9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4FCE5A-5825-5EE6-3925-0764ABC8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F4FFF7-5632-9DB5-0233-CF413FE7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6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62E73-3E60-FCBC-5ACE-5867ADD5D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D07D4-9B3B-D5C8-2390-C478F001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786612-6902-3BB3-B294-C9EBE73EA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CDEF45-CA5A-AC6A-7933-4CE39ECF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5990F0-BE18-F989-99D4-2F28890A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B236C2-1B45-6DC5-AB55-7A05F159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6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640E3-78D3-982C-C3A4-CB4EAA18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2A3E68-DBD6-AC58-03DC-9D1D844A3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F87028-A638-A690-D032-6E48B2012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7BFBA2-CA6E-8DE5-04F0-32D3209C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0B2076-B69A-4F1E-59ED-E1C21EF1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869B2C-4435-4B50-3F06-9979D6A0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91ACF-F23F-9E8D-E65D-D1AF084E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B75988-510B-75FE-CB8C-BF5CCE6A4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7CC85-B4C9-E498-3773-2DAB4F6D8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71C06-0392-B648-9E83-40DAC623FD0C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B83D6D-8A5E-54CE-B061-03C2CD09B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6D570-91FF-A23A-08CD-837B50B79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0884-ACCF-B24C-9D82-46D24E9911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8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BFE29-923F-AC52-C7EB-5DD821625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714" y="402771"/>
            <a:ext cx="11125200" cy="291044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 подготовки раздела 3.2 «Социально-экономическая оценка последствий (ущербов) при изменении уровня Байкала и регулировании расходов Иркутской ГЭС»</a:t>
            </a:r>
            <a:br>
              <a:rPr lang="ru-RU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его инкорпорирование в результаты НИР</a:t>
            </a:r>
            <a:endParaRPr lang="ru-RU" sz="27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401ACF-E0BF-CE02-C238-C7977EF11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713" y="4488873"/>
            <a:ext cx="11125199" cy="1116280"/>
          </a:xfrm>
        </p:spPr>
        <p:txBody>
          <a:bodyPr/>
          <a:lstStyle/>
          <a:p>
            <a:endParaRPr lang="ru-RU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Орлова И.И., д.э.н. СО РАН, ИДСТУ СО РАН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5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99705F-66F7-ECA6-FF7F-7ABD8459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185057"/>
            <a:ext cx="11963400" cy="88174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Постановка задачи на основе ТЗ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ТЗ, относящиеся к учету социально-экономических последствий; </a:t>
            </a:r>
            <a:b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непосредственная связь с экологическими и рыбохозяйственными требованиями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FA0E86-AFD8-195E-4DB9-55AAAC78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3" y="1153886"/>
            <a:ext cx="11963399" cy="5595257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Результатом НИР по 3 этапу является: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Отчет о НИР, содержащий экологические и рыбохозяйственные требования при регулировании расходов Иркутской ГЭС с учетом социально-экономических последствий; предложения по совершенствованию прогнозирования, минимизации рисков и потенциальных ущербов при регулировании уровня озера Байкал, включающий: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Экологические и рыбохозяйственные требования при регулировании уровня озера Байкал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Социально-экономическая оценка последствий (ущербов) при изменении уровня Байкала и регулировании расходов Иркутской ГЭС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3.2.1. Перечень (реестр) </a:t>
            </a:r>
            <a:r>
              <a:rPr lang="ru-RU" sz="2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населенных пунктов, предприятий и организаций, производственных, социальных и жилых объектов, объектов инфраструктуры, рекреации, сельского и лесного хозяйства 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территории Республики Бурятии и Иркутской области, подверженных затоплению/осушению. При расчете потенциальных ущербов должны использоваться действующие методики, принятые МПР РФ.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3.2.2. Перечень эпидемиологически опасных объектов, подверженных затоплению в годы высокой водности на озере Байкал и в нижнем бьефе Иркутской ГЭС с оценкой потенциальных ущербов.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3.2.3. </a:t>
            </a:r>
            <a:r>
              <a:rPr lang="ru-RU" sz="2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упущенных выгод и потерь при нарушении процесса нормальной хозяйственной деятельности, ухудшении условий жизнедеятельности людей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экстремально низких и экстремально высоких уровнях </a:t>
            </a:r>
            <a:r>
              <a:rPr lang="ru-RU" sz="25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приточности</a:t>
            </a:r>
            <a:r>
              <a:rPr lang="ru-RU" sz="25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водных ресурсов в озеро Байкал: оценка потерь, вызванных изъятием из хозяйственного оборота природных </a:t>
            </a:r>
            <a:r>
              <a:rPr lang="ru-RU" sz="25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ресурсов (</a:t>
            </a:r>
            <a:r>
              <a:rPr lang="ru-RU" sz="25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земельных, лесных, охотничье-промысловых, рыбных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простоем объектов экономики (</a:t>
            </a:r>
            <a:r>
              <a:rPr lang="ru-RU" sz="25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транспорта, связи, промышленности, энергетики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выбытием из оборота </a:t>
            </a:r>
            <a:r>
              <a:rPr lang="ru-RU" sz="25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сельскохозяйственных земель, увеличением выплат из фонда социального страхования, снижением налоговых поступлений и отчислений в социальные фонды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экспертной оценки </a:t>
            </a:r>
            <a:r>
              <a:rPr lang="ru-RU" sz="2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упущенных выгод от постоянной или временной потери трудоспособности населения, оценки дополнительных затрат в здравоохранении при увеличении заболеваемости населения, оценки затрат от вынужденной миграции населения из потенциально опасных районов.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11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CB3512-63C9-C498-81EB-26968C322FC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рафик</a:t>
            </a:r>
            <a:r>
              <a:rPr lang="ru-RU" sz="3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представления оценок экологических требований и экономических потерь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132572-EB8B-0FEF-0184-850F83AFD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330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R="74295" algn="just"/>
            <a:r>
              <a:rPr lang="ru-RU" sz="1800" b="1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20.04.2023:</a:t>
            </a:r>
            <a:r>
              <a:rPr lang="ru-RU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экологические и рыбохозяйственные требования (п.3.1); потенциальные ущербы (п.3.2.1), сформированные в формате результатов 2 этапа (п.2.5), включающие "объекты населенных пунктов, предприятий и организаций, производственных, социальных и жилых объектов, объектов инфраструктуры, рекреации, сельского и лесного хозяйства".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4295" algn="just"/>
            <a:r>
              <a:rPr lang="ru-RU" sz="1800" b="1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15.06.2023: </a:t>
            </a:r>
            <a:r>
              <a:rPr lang="ru-RU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корректировки требований и экономических/натуральных оценок по результатам составления Перечня (реестра) (п.3.2.1).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4295" algn="just"/>
            <a:r>
              <a:rPr lang="ru-RU" sz="1800" b="1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31.07.2023</a:t>
            </a:r>
            <a:r>
              <a:rPr lang="ru-RU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корректировки требований и экономических/натуральных оценок по результатам выполнения п.3.2.2 "Перечень эпидемиологически опасных объектов, подверженных затоплению в годы высокой водности на озере Байкал и в нижнем бьефе Иркутской ГЭС с оценкой потенциальных ущербов" и 3.2.3 "Оценка упущенных выгод и потерь при нарушении процесса нормальной хозяйственной деятельности, ухудшении условий жизнедеятельности людей при экстремально низких и экстремально высоких уровнях </a:t>
            </a:r>
            <a:r>
              <a:rPr lang="ru-RU" sz="1800" dirty="0" err="1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приточности</a:t>
            </a:r>
            <a:r>
              <a:rPr lang="ru-RU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водных ресурсов в озеро Байкал: оценка потерь, вызванных изъятием из хозяйственного оборота природных ресурсов (земельных, лесных, охотничье-промысловых, рыбных), простоем объектов экономики (транспорта, связи, промышленности, энергетики), выбытием из оборота сельскохозяйственных земель, увеличением выплат из фонда социального страхования, снижением налоговых поступлений и отчислений в социальные фонды. Проведение экспертной оценки упущенных выгод от постоянной или временной потери трудоспособности населения, оценки дополнительных затрат в здравоохранении при увеличении заболеваемости населения, оценки затрат от вынужденной миграции населения из потенциально опасных районов".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83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667A0-8744-0A37-AD0F-C0BDD1135D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ипы учета требований и стоимостной/натуральной оценки последствий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6A17A9-C6A8-F2F5-2725-E13C3969A5F1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pPr marL="0" marR="74295" indent="0" algn="just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4295" algn="just"/>
            <a:r>
              <a:rPr lang="ru-RU" sz="2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(ограничения): животные, растения, водные биологические ресурсы; возможно – археологические и культурные</a:t>
            </a:r>
          </a:p>
          <a:p>
            <a:pPr marL="0" marR="74295" indent="0" algn="just"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4295" algn="just"/>
            <a:r>
              <a:rPr lang="ru-RU" sz="2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Стоимостная оценка: социально-экономические (методика ВЭМС), земли абразионные (кадастровая стоимость), лес (методика 1730: продукция лесного хозяйства)</a:t>
            </a:r>
          </a:p>
          <a:p>
            <a:pPr marL="0" marR="74295" indent="0" algn="just"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4295" algn="just"/>
            <a:r>
              <a:rPr lang="ru-RU" sz="2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Натуральная оценка: земли (тыс.м</a:t>
            </a:r>
            <a:r>
              <a:rPr lang="ru-RU" sz="2400" baseline="300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площади затопления, подтопления, включая пляжи, исключая абразионные земли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32EAF-4196-F892-5779-B20B6A564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04" y="142505"/>
            <a:ext cx="11958452" cy="154818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решений по разделу 2. Социально-экономическая оценка последствий (ущербов) при изменении уровня Байкала и регулировании расходов ИГЭС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F88DA-5611-E2CB-D1E4-134B3CF0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03" y="1825625"/>
            <a:ext cx="11958451" cy="4889870"/>
          </a:xfrm>
        </p:spPr>
        <p:txBody>
          <a:bodyPr/>
          <a:lstStyle/>
          <a:p>
            <a:r>
              <a:rPr lang="ru-RU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ru-RU" sz="1800" dirty="0">
                <a:solidFill>
                  <a:srgbClr val="3F3F3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Форма</a:t>
            </a:r>
            <a:r>
              <a:rPr lang="ru-RU" sz="1800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перечня (реестра) населенных пунктов, предприятий и организаций, производственных, социальных и жилых объектов, объектов инфраструктуры, рекреации, сельского и лесного хозяйства</a:t>
            </a:r>
          </a:p>
          <a:p>
            <a:r>
              <a:rPr lang="ru-RU" sz="1800" dirty="0">
                <a:solidFill>
                  <a:srgbClr val="3F3F3F"/>
                </a:solidFill>
                <a:latin typeface="Times New Roman" panose="02020603050405020304" pitchFamily="18" charset="0"/>
              </a:rPr>
              <a:t>2. Форма и перечень показателей представления текстовых и графических материалов (карт-схем) для каждой локализации: социально-экономические и территориальные характеристики </a:t>
            </a:r>
          </a:p>
          <a:p>
            <a:r>
              <a:rPr lang="ru-RU" sz="1800" dirty="0">
                <a:solidFill>
                  <a:srgbClr val="3F3F3F"/>
                </a:solidFill>
                <a:latin typeface="Times New Roman" panose="02020603050405020304" pitchFamily="18" charset="0"/>
              </a:rPr>
              <a:t>3. График и порядок работы по разделу 3.2.2. "Перечень эпидемиологически опасных объектов, подверженных затоплению в годы высокой водности на озере Байкал и в нижнем бьефе Иркутской ГЭС с оценкой потенциальных ущербов»</a:t>
            </a:r>
          </a:p>
          <a:p>
            <a:r>
              <a:rPr lang="ru-RU" sz="1800" dirty="0">
                <a:solidFill>
                  <a:srgbClr val="3F3F3F"/>
                </a:solidFill>
                <a:latin typeface="Times New Roman" panose="02020603050405020304" pitchFamily="18" charset="0"/>
              </a:rPr>
              <a:t>4. График согласования Методики оценки интенсивности отступания береговой бровки в результате абразии при колебаниях уровня оз. Байкал, представления количественных показателей для исполнителей по разделам ущерба. Ответственные.</a:t>
            </a:r>
          </a:p>
          <a:p>
            <a:r>
              <a:rPr lang="ru-RU" sz="1800" dirty="0">
                <a:solidFill>
                  <a:srgbClr val="3F3F3F"/>
                </a:solidFill>
                <a:latin typeface="Times New Roman" panose="02020603050405020304" pitchFamily="18" charset="0"/>
              </a:rPr>
              <a:t> 5. Предварительное согласование процедуры оценки упущенных выгод и потерь при нарушении процесса нормальной хозяйственной деятельности, ухудшении условий жизнедеятельности людей при экстремально низких и экстремально высоких уровнях </a:t>
            </a:r>
            <a:r>
              <a:rPr lang="ru-RU" sz="1800" dirty="0" err="1">
                <a:solidFill>
                  <a:srgbClr val="3F3F3F"/>
                </a:solidFill>
                <a:latin typeface="Times New Roman" panose="02020603050405020304" pitchFamily="18" charset="0"/>
              </a:rPr>
              <a:t>приточности</a:t>
            </a:r>
            <a:r>
              <a:rPr lang="ru-RU" sz="1800" dirty="0">
                <a:solidFill>
                  <a:srgbClr val="3F3F3F"/>
                </a:solidFill>
                <a:latin typeface="Times New Roman" panose="02020603050405020304" pitchFamily="18" charset="0"/>
              </a:rPr>
              <a:t> водных ресурсов в озеро Байкал</a:t>
            </a:r>
          </a:p>
          <a:p>
            <a:endParaRPr lang="ru-RU" sz="1800" dirty="0">
              <a:solidFill>
                <a:srgbClr val="3F3F3F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946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CD454-2DC2-89CD-6FEA-63FCFEF3C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15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иных разделов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НИР, требуемые для выполнения раздела 3.2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C1A116-C876-6A23-B75F-F8AB021BC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912"/>
            <a:ext cx="10515600" cy="5150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marR="74295" indent="0" algn="just">
              <a:buNone/>
            </a:pP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Рельеф затопления/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осушения для верхнего и нижнего бьефа</a:t>
            </a:r>
            <a:endParaRPr lang="ru-RU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4295" indent="0" algn="just">
              <a:buNone/>
            </a:pP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Для формирования результатов п.3.2.3 Технического задания</a:t>
            </a: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использоваться границы диапазонов оценок ущербов и потерь (10-см диапазоны)</a:t>
            </a:r>
            <a:endParaRPr lang="ru-RU" sz="2000" dirty="0">
              <a:solidFill>
                <a:srgbClr val="3F3F3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4295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Промежуточные результаты моделирования режимов Иркутской ГЭС – для рассмотрения исполнителями разделов по ущербу (оценка адекватности учета экологических требований и потерь)</a:t>
            </a:r>
          </a:p>
          <a:p>
            <a:pPr marL="0" marR="74295" indent="0" algn="just">
              <a:buNone/>
            </a:pPr>
            <a:r>
              <a:rPr lang="ru-RU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Формирование "Рекомендаций (по результатам выполненной научной работы) в целях внесения изменений в правила территориального планирования и зонирования территорий, правила землепользования и застройки поселений, процедуры принятия решений о развитии застроенных территорий, прилегающих к Байкалу, с целью минимизации экологического и социально-экономического ущерба при изменении уровня Байкала". </a:t>
            </a:r>
          </a:p>
          <a:p>
            <a:pPr marL="0" marR="74295" indent="0" algn="just">
              <a:buNone/>
            </a:pPr>
            <a:endParaRPr lang="ru-RU" sz="1800" dirty="0">
              <a:solidFill>
                <a:srgbClr val="3F3F3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4295" indent="0" algn="just">
              <a:buNone/>
            </a:pPr>
            <a:endParaRPr lang="ru-RU" sz="1800" dirty="0">
              <a:solidFill>
                <a:srgbClr val="3F3F3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74295" indent="0" algn="just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70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07C9F-3D87-9116-9E0D-584F2161B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100014"/>
            <a:ext cx="11887200" cy="71437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Определение состава социально-экономических, природных, экологических, рыбохозяйственных факторов</a:t>
            </a: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как объектов учета при формировании требований (п.3.1) и социально-экономической оценки последствий (п.3.2)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F9B1B514-5058-34A5-EB2F-C14CAE0DA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742967"/>
              </p:ext>
            </p:extLst>
          </p:nvPr>
        </p:nvGraphicFramePr>
        <p:xfrm>
          <a:off x="200025" y="928689"/>
          <a:ext cx="11887203" cy="5929314"/>
        </p:xfrm>
        <a:graphic>
          <a:graphicData uri="http://schemas.openxmlformats.org/drawingml/2006/table">
            <a:tbl>
              <a:tblPr firstRow="1" firstCol="1" bandRow="1"/>
              <a:tblGrid>
                <a:gridCol w="4126534">
                  <a:extLst>
                    <a:ext uri="{9D8B030D-6E8A-4147-A177-3AD203B41FA5}">
                      <a16:colId xmlns:a16="http://schemas.microsoft.com/office/drawing/2014/main" val="579093788"/>
                    </a:ext>
                  </a:extLst>
                </a:gridCol>
                <a:gridCol w="1066326">
                  <a:extLst>
                    <a:ext uri="{9D8B030D-6E8A-4147-A177-3AD203B41FA5}">
                      <a16:colId xmlns:a16="http://schemas.microsoft.com/office/drawing/2014/main" val="2268990487"/>
                    </a:ext>
                  </a:extLst>
                </a:gridCol>
                <a:gridCol w="1155237">
                  <a:extLst>
                    <a:ext uri="{9D8B030D-6E8A-4147-A177-3AD203B41FA5}">
                      <a16:colId xmlns:a16="http://schemas.microsoft.com/office/drawing/2014/main" val="164762026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888368584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3627207980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2046384599"/>
                    </a:ext>
                  </a:extLst>
                </a:gridCol>
                <a:gridCol w="1380906">
                  <a:extLst>
                    <a:ext uri="{9D8B030D-6E8A-4147-A177-3AD203B41FA5}">
                      <a16:colId xmlns:a16="http://schemas.microsoft.com/office/drawing/2014/main" val="74608516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688552147"/>
                    </a:ext>
                  </a:extLst>
                </a:gridCol>
              </a:tblGrid>
              <a:tr h="15563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Объекты учета ущербов и потерь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Социально-экономические факторы,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Природные факторы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Экологические факторы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Рыбохозяйственные факторы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Требования /ограничения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963950"/>
                  </a:ext>
                </a:extLst>
              </a:tr>
              <a:tr h="585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Природные экономические, руб.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Природные экологические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Природные архитектурные и культурные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0393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Хозяйственные объекты,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167960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Объекты сельского хозяйства,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081895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Социальные объекты,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13024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Домохозяйства,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49607"/>
                  </a:ext>
                </a:extLst>
              </a:tr>
              <a:tr h="326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Рекреационные объекты (коллективные средства размещения, обслуживающие объекты),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911219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Прибыль рекреационного бизнеса,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577339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Природоохранные объекты (ОКС),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783467"/>
                  </a:ext>
                </a:extLst>
              </a:tr>
              <a:tr h="319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Земли, за исключением абразионных участков (кадастровая стоимость),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114650"/>
                  </a:ext>
                </a:extLst>
              </a:tr>
              <a:tr h="319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8.1. Земли, за исключением абразионных участков (площадь затопления, подтопления),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394975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Земли: абразионные участки (кадастровая стоимость),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844548"/>
                  </a:ext>
                </a:extLst>
              </a:tr>
              <a:tr h="316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9.1. Земли: абразионные участки (площадь затопления, подтопления),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750297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Пляжи, руб.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38525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Охотничье-промысловые ресурсы, руб./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натур.ед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88010"/>
                  </a:ext>
                </a:extLst>
              </a:tr>
              <a:tr h="192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Лесные ресурсы, руб./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натур.ед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204035"/>
                  </a:ext>
                </a:extLst>
              </a:tr>
              <a:tr h="319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Рыбные ресурсы (водные биологические ресурсы и среда их обитания), руб./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натур.ед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947506"/>
                  </a:ext>
                </a:extLst>
              </a:tr>
              <a:tr h="5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Объекты животного мира, занесенные в Красную книгу Российской Федерации, а также иные объекты животного мира, не относящиеся к объектам охоты и рыболовства и среде их обитания, руб./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натур.ед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56895"/>
                  </a:ext>
                </a:extLst>
              </a:tr>
              <a:tr h="483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Объекты растительного мира, занесенные в Красную книгу Республики Бурятия и Красную Книгу Иркутской области, и среда их обитания, руб./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натур.ед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55025"/>
                  </a:ext>
                </a:extLst>
              </a:tr>
              <a:tr h="28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16.Археологические памятники, руб./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натур.ед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+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932888"/>
                  </a:ext>
                </a:extLst>
              </a:tr>
              <a:tr h="324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Объекты культурного наследия федерального и регионального статуса, руб./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натур.ед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+</a:t>
                      </a:r>
                      <a:endParaRPr lang="ru-RU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99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784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1411</Words>
  <Application>Microsoft Macintosh PowerPoint</Application>
  <PresentationFormat>Широкоэкранный</PresentationFormat>
  <Paragraphs>198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Процедура подготовки раздела 3.2 «Социально-экономическая оценка последствий (ущербов) при изменении уровня Байкала и регулировании расходов Иркутской ГЭС» и его инкорпорирование в результаты НИР</vt:lpstr>
      <vt:lpstr>1. Постановка задачи на основе ТЗ  требования ТЗ, относящиеся к учету социально-экономических последствий;  непосредственная связь с экологическими и рыбохозяйственными требованиями </vt:lpstr>
      <vt:lpstr>График представления оценок экологических требований и экономических потерь</vt:lpstr>
      <vt:lpstr>Типы учета требований и стоимостной/натуральной оценки последствий</vt:lpstr>
      <vt:lpstr> Перечень решений по разделу 2. Социально-экономическая оценка последствий (ущербов) при изменении уровня Байкала и регулировании расходов ИГЭС </vt:lpstr>
      <vt:lpstr>Результаты иных разделов НИР, требуемые для выполнения раздела 3.2</vt:lpstr>
      <vt:lpstr>3. Определение состава социально-экономических, природных, экологических, рыбохозяйственных факторов как объектов учета при формировании требований (п.3.1) и социально-экономической оценки последствий (п.3.2)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Концептуальные вопросы учета социально-экономических и природно-экологических факторов при формировании Порядка и Рекомендаций регулирования уровенного режима озера Байкал и Иркутского водохранилища, с целью минимизации экологического и социально-экономического ущерба при изменении уровня Байкала </dc:title>
  <dc:creator>Ирина Орлова</dc:creator>
  <cp:lastModifiedBy>Ирина Орлова</cp:lastModifiedBy>
  <cp:revision>16</cp:revision>
  <dcterms:created xsi:type="dcterms:W3CDTF">2023-03-11T08:00:40Z</dcterms:created>
  <dcterms:modified xsi:type="dcterms:W3CDTF">2023-03-28T13:09:11Z</dcterms:modified>
</cp:coreProperties>
</file>